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71" r:id="rId5"/>
    <p:sldId id="260" r:id="rId6"/>
    <p:sldId id="261" r:id="rId7"/>
    <p:sldId id="262" r:id="rId8"/>
    <p:sldId id="263" r:id="rId9"/>
    <p:sldId id="272" r:id="rId10"/>
    <p:sldId id="264" r:id="rId11"/>
    <p:sldId id="265" r:id="rId12"/>
    <p:sldId id="266" r:id="rId13"/>
    <p:sldId id="270" r:id="rId14"/>
    <p:sldId id="268" r:id="rId15"/>
  </p:sldIdLst>
  <p:sldSz cx="18288000" cy="10287000"/>
  <p:notesSz cx="6858000" cy="9144000"/>
  <p:embeddedFontLst>
    <p:embeddedFont>
      <p:font typeface="ITC Avant Garde Gothic" panose="020B0604020202020204" charset="0"/>
      <p:regular r:id="rId17"/>
    </p:embeddedFont>
    <p:embeddedFont>
      <p:font typeface="TT Fors" panose="020B0604020202020204" charset="0"/>
      <p:regular r:id="rId18"/>
    </p:embeddedFont>
    <p:embeddedFont>
      <p:font typeface="TT Fors Bold" panose="020B0604020202020204" charset="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3535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84746" autoAdjust="0"/>
  </p:normalViewPr>
  <p:slideViewPr>
    <p:cSldViewPr>
      <p:cViewPr varScale="1">
        <p:scale>
          <a:sx n="63" d="100"/>
          <a:sy n="63" d="100"/>
        </p:scale>
        <p:origin x="1194" y="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F83FC5-2BC8-416D-A421-378B63F7255A}" type="datetimeFigureOut">
              <a:rPr lang="en-US" smtClean="0"/>
              <a:t>11/14/2025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1D6F2F-6231-4BD8-9DBB-71AA5B389A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88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Good morning/afternoon everyone. My name is Nayeem Badshah, and today I’ll be presenting </a:t>
            </a:r>
            <a:r>
              <a:rPr lang="en-US" i="1" dirty="0"/>
              <a:t>Meetings to Actions Copilot</a:t>
            </a:r>
            <a:r>
              <a:rPr lang="en-US" dirty="0"/>
              <a:t> — an execution-focused AI assistant designed to close the gap between discussion and delivery.</a:t>
            </a:r>
            <a:br>
              <a:rPr lang="en-US" dirty="0"/>
            </a:br>
            <a:r>
              <a:rPr lang="en-US" dirty="0"/>
              <a:t>Across EXL, we spend countless hours in meetings, but a significant portion of commitments never translate into actions. This solution aims to solve that problem in a simple, automated, and scalable way.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D6F2F-6231-4BD8-9DBB-71AA5B389AC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1197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has strong potential to become a standard across EXL.</a:t>
            </a:r>
            <a:br>
              <a:rPr lang="en-US" dirty="0"/>
            </a:br>
            <a:r>
              <a:rPr lang="en-US" dirty="0"/>
              <a:t>It introduces a consistent, predictable way to capture and track commitments.</a:t>
            </a:r>
            <a:br>
              <a:rPr lang="en-US" dirty="0"/>
            </a:br>
            <a:r>
              <a:rPr lang="en-US" dirty="0"/>
              <a:t>It reduces the overhead of note-taking and manual action tracking.</a:t>
            </a:r>
            <a:br>
              <a:rPr lang="en-US" dirty="0"/>
            </a:br>
            <a:r>
              <a:rPr lang="en-US" dirty="0"/>
              <a:t>And because it’s built on top of Teams, it’s scalable to thousands of users with minimal cost.</a:t>
            </a:r>
            <a:br>
              <a:rPr lang="en-US" dirty="0"/>
            </a:br>
            <a:r>
              <a:rPr lang="en-US" dirty="0"/>
              <a:t>In future stages, this can even be extended to client-facing engagements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D6F2F-6231-4BD8-9DBB-71AA5B389AC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3776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While tools like Otter, Fireflies, or Notion can capture notes, they do not integrate with enterprise systems like Planner, Jira, or ServiceNow.</a:t>
            </a:r>
            <a:br>
              <a:rPr lang="en-US" dirty="0"/>
            </a:br>
            <a:r>
              <a:rPr lang="en-US" dirty="0"/>
              <a:t>They also don’t provide end-to-end governance or follow-through.</a:t>
            </a:r>
            <a:br>
              <a:rPr lang="en-US" dirty="0"/>
            </a:br>
            <a:r>
              <a:rPr lang="en-US" dirty="0"/>
              <a:t>Our Copilot is purpose-built for execution, built on EXL’s environment, aligned with DLP policies, and focuses on closing the loop — not just capturing transcripts.</a:t>
            </a:r>
            <a:br>
              <a:rPr lang="en-US" dirty="0"/>
            </a:br>
            <a:r>
              <a:rPr lang="en-US" dirty="0"/>
              <a:t>This gives us a clear competitive advantage.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D6F2F-6231-4BD8-9DBB-71AA5B389AC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9820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terms of scope:</a:t>
            </a:r>
            <a:br>
              <a:rPr lang="en-US" dirty="0"/>
            </a:br>
            <a:r>
              <a:rPr lang="en-US" dirty="0"/>
              <a:t>We will target </a:t>
            </a:r>
            <a:r>
              <a:rPr lang="en-US" b="1" dirty="0"/>
              <a:t>150–300 users</a:t>
            </a:r>
            <a:r>
              <a:rPr lang="en-US" dirty="0"/>
              <a:t> across 2–3 teams.</a:t>
            </a:r>
            <a:br>
              <a:rPr lang="en-US" dirty="0"/>
            </a:br>
            <a:r>
              <a:rPr lang="en-US" dirty="0"/>
              <a:t>The setup phase will focus on infrastructure, access approvals, and secure configuration.</a:t>
            </a:r>
            <a:br>
              <a:rPr lang="en-US" dirty="0"/>
            </a:br>
            <a:r>
              <a:rPr lang="en-US" dirty="0"/>
              <a:t>The implementation phase deploys the Copilot to these users.</a:t>
            </a:r>
            <a:br>
              <a:rPr lang="en-US" dirty="0"/>
            </a:br>
            <a:r>
              <a:rPr lang="en-US" dirty="0"/>
              <a:t>And finally, we run a structured review, analyzing feedback, KPIs, and performance trends.</a:t>
            </a:r>
            <a:br>
              <a:rPr lang="en-US" dirty="0"/>
            </a:br>
            <a:r>
              <a:rPr lang="en-US" dirty="0"/>
              <a:t>This gives us a clear go/no-go decision for scaling.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D6F2F-6231-4BD8-9DBB-71AA5B389AC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5146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Thank you for your time.</a:t>
            </a:r>
            <a:br>
              <a:rPr lang="en-US" dirty="0"/>
            </a:br>
            <a:r>
              <a:rPr lang="en-US" dirty="0"/>
              <a:t>This solution closes one of the biggest gaps in our internal processes: turning commitments into actions. By combining Teams, AI, and automated task creation, this ensures every meeting ends with clarity, ownership, and follow-through. It’s simple, impactful, low-risk, and ready for a fast POC. With your support, we can significantly improve execution discipline across EXL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D6F2F-6231-4BD8-9DBB-71AA5B389AC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2335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One of the biggest operational gaps we face is that meeting commitments get lost.</a:t>
            </a:r>
            <a:br>
              <a:rPr lang="en-US" dirty="0"/>
            </a:br>
            <a:r>
              <a:rPr lang="en-US" dirty="0"/>
              <a:t>Actions are captured inconsistently, often scattered across notes, chats, or emails.</a:t>
            </a:r>
            <a:br>
              <a:rPr lang="en-US" dirty="0"/>
            </a:br>
            <a:r>
              <a:rPr lang="en-US" dirty="0"/>
              <a:t>Owners and due dates are unclear, which leads to follow-ups being missed and avoidable SLA and client risks.</a:t>
            </a:r>
            <a:br>
              <a:rPr lang="en-US" dirty="0"/>
            </a:br>
            <a:r>
              <a:rPr lang="en-US" dirty="0"/>
              <a:t>Leaders also lack visibility into who committed to what, and whether those commitments were fulfilled.</a:t>
            </a:r>
            <a:br>
              <a:rPr lang="en-US" dirty="0"/>
            </a:br>
            <a:r>
              <a:rPr lang="en-US" dirty="0"/>
              <a:t>This is not a tool problem — this is an execution discipline problem. And that’s what we fix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D6F2F-6231-4BD8-9DBB-71AA5B389AC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8366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value is simple: every meeting ends with clear owners, clear tasks, and clear due dates—automatically.</a:t>
            </a:r>
            <a:br>
              <a:rPr lang="en-US" dirty="0"/>
            </a:br>
            <a:r>
              <a:rPr lang="en-US" dirty="0"/>
              <a:t>This improves execution speed, reduces leakage, and gives leadership transparent visibility into commitments.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D6F2F-6231-4BD8-9DBB-71AA5B389AC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4953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Our proposed solution is the </a:t>
            </a:r>
            <a:r>
              <a:rPr lang="en-US" i="1" dirty="0"/>
              <a:t>Meetings to Actions Copilot</a:t>
            </a:r>
            <a:r>
              <a:rPr lang="en-US" dirty="0"/>
              <a:t> — a Teams-native assistant that automatically converts discussions into structured, trackable actions.</a:t>
            </a:r>
            <a:br>
              <a:rPr lang="en-US" dirty="0"/>
            </a:br>
            <a:r>
              <a:rPr lang="en-US" dirty="0"/>
              <a:t>It works in four simple steps:</a:t>
            </a:r>
          </a:p>
          <a:p>
            <a:r>
              <a:rPr lang="en-US" b="1" dirty="0"/>
              <a:t>Capture</a:t>
            </a:r>
            <a:r>
              <a:rPr lang="en-US" dirty="0"/>
              <a:t> actions from transcripts, chats, or manual tagging.</a:t>
            </a:r>
          </a:p>
          <a:p>
            <a:r>
              <a:rPr lang="en-US" b="1" dirty="0"/>
              <a:t>Confirm</a:t>
            </a:r>
            <a:r>
              <a:rPr lang="en-US" dirty="0"/>
              <a:t> them with a quick 30-second review at the end of the meeting.</a:t>
            </a:r>
          </a:p>
          <a:p>
            <a:r>
              <a:rPr lang="en-US" b="1" dirty="0"/>
              <a:t>Create</a:t>
            </a:r>
            <a:r>
              <a:rPr lang="en-US" dirty="0"/>
              <a:t> tasks automatically in Planner, Jira, or ServiceNow.</a:t>
            </a:r>
          </a:p>
          <a:p>
            <a:r>
              <a:rPr lang="en-US" b="1" dirty="0"/>
              <a:t>Track</a:t>
            </a:r>
            <a:r>
              <a:rPr lang="en-US" dirty="0"/>
              <a:t> progress through nudges, dashboards, and a ‘My Actions’ view for users.</a:t>
            </a:r>
            <a:br>
              <a:rPr lang="en-US" dirty="0"/>
            </a:br>
            <a:r>
              <a:rPr lang="en-US" dirty="0"/>
              <a:t>This ensures every meeting ends with clarity, ownership, and accountability.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D6F2F-6231-4BD8-9DBB-71AA5B389AC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9370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user journey is intentionally simple.</a:t>
            </a:r>
            <a:br>
              <a:rPr lang="en-US" dirty="0"/>
            </a:br>
            <a:r>
              <a:rPr lang="en-US" dirty="0"/>
              <a:t>During the meeting, participants can mark any statement as an action.</a:t>
            </a:r>
            <a:br>
              <a:rPr lang="en-US" dirty="0"/>
            </a:br>
            <a:r>
              <a:rPr lang="en-US" dirty="0"/>
              <a:t>At the meeting wrap-up, the Copilot automatically posts a draft action list for review.</a:t>
            </a:r>
            <a:br>
              <a:rPr lang="en-US" dirty="0"/>
            </a:br>
            <a:r>
              <a:rPr lang="en-US" dirty="0"/>
              <a:t>Once the team confirms, tasks are created instantly in the system of record.</a:t>
            </a:r>
            <a:br>
              <a:rPr lang="en-US" dirty="0"/>
            </a:br>
            <a:r>
              <a:rPr lang="en-US" dirty="0"/>
              <a:t>After the meeting, users receive nudges and visibility through dashboards.</a:t>
            </a:r>
            <a:br>
              <a:rPr lang="en-US" dirty="0"/>
            </a:br>
            <a:r>
              <a:rPr lang="en-US" dirty="0"/>
              <a:t>This creates a clean loop from discussion to commitment to closure.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D6F2F-6231-4BD8-9DBB-71AA5B389AC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2256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solution is innovative for several reasons.</a:t>
            </a:r>
            <a:br>
              <a:rPr lang="en-US" dirty="0"/>
            </a:br>
            <a:r>
              <a:rPr lang="en-US" dirty="0"/>
              <a:t>First, it automates something that currently takes teams a lot of manual effort.</a:t>
            </a:r>
            <a:br>
              <a:rPr lang="en-US" dirty="0"/>
            </a:br>
            <a:r>
              <a:rPr lang="en-US" dirty="0"/>
              <a:t>Second, it combines AI extraction with human-in-the-loop validation, ensuring high accuracy and trust.</a:t>
            </a:r>
            <a:br>
              <a:rPr lang="en-US" dirty="0"/>
            </a:br>
            <a:r>
              <a:rPr lang="en-US" dirty="0"/>
              <a:t>Third, it integrates with the tools we already use — Teams, Planner, Jira, ServiceNow — meaning zero change management.</a:t>
            </a:r>
            <a:br>
              <a:rPr lang="en-US" dirty="0"/>
            </a:br>
            <a:r>
              <a:rPr lang="en-US" dirty="0"/>
              <a:t>And finally, it creates a standard governance rhythm across EXL, strengthening our delivery discipline.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D6F2F-6231-4BD8-9DBB-71AA5B389AC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56519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ensure feasibility, we’re proposing a structured and low-risk POC.</a:t>
            </a:r>
            <a:br>
              <a:rPr lang="en-US" dirty="0"/>
            </a:br>
            <a:r>
              <a:rPr lang="en-US" dirty="0"/>
              <a:t>It consists of four phases:</a:t>
            </a:r>
          </a:p>
          <a:p>
            <a:r>
              <a:rPr lang="en-US" b="1" dirty="0"/>
              <a:t>Setup</a:t>
            </a:r>
            <a:r>
              <a:rPr lang="en-US" dirty="0"/>
              <a:t> — configuring current EXL tools and establishing the project framework.</a:t>
            </a:r>
            <a:br>
              <a:rPr lang="en-US" dirty="0"/>
            </a:br>
            <a:r>
              <a:rPr lang="en-US" b="1" dirty="0"/>
              <a:t>MVP</a:t>
            </a:r>
            <a:r>
              <a:rPr lang="en-US" dirty="0"/>
              <a:t> — building the minimal viable version focused on end-of-meeting action capture.</a:t>
            </a:r>
            <a:br>
              <a:rPr lang="en-US" dirty="0"/>
            </a:br>
            <a:r>
              <a:rPr lang="en-US" b="1" dirty="0"/>
              <a:t>Pilot</a:t>
            </a:r>
            <a:r>
              <a:rPr lang="en-US" dirty="0"/>
              <a:t> — testing with select users, collecting real-world data and feedback.</a:t>
            </a:r>
            <a:br>
              <a:rPr lang="en-US" dirty="0"/>
            </a:br>
            <a:r>
              <a:rPr lang="en-US" b="1" dirty="0"/>
              <a:t>Improve</a:t>
            </a:r>
            <a:r>
              <a:rPr lang="en-US" dirty="0"/>
              <a:t> — implementing enhancements based on insights and preparing for scale.</a:t>
            </a:r>
          </a:p>
          <a:p>
            <a:r>
              <a:rPr lang="en-US" dirty="0"/>
              <a:t>Each step is intentionally lightweight and uses existing EXL technology.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D6F2F-6231-4BD8-9DBB-71AA5B389AC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118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solution is highly feasible for several reasons:</a:t>
            </a:r>
            <a:br>
              <a:rPr lang="en-US" dirty="0"/>
            </a:br>
            <a:r>
              <a:rPr lang="en-US" dirty="0"/>
              <a:t>It uses Microsoft Teams, Graph API, and our existing cloud stack like Azure or AWS.</a:t>
            </a:r>
            <a:br>
              <a:rPr lang="en-US" dirty="0"/>
            </a:br>
            <a:r>
              <a:rPr lang="en-US" dirty="0"/>
              <a:t>The architecture is serverless and low cost.</a:t>
            </a:r>
            <a:br>
              <a:rPr lang="en-US" dirty="0"/>
            </a:br>
            <a:r>
              <a:rPr lang="en-US" dirty="0"/>
              <a:t>We only store action metadata — transcripts remain ephemeral — ensuring compliance with internal data policies.</a:t>
            </a:r>
            <a:br>
              <a:rPr lang="en-US" dirty="0"/>
            </a:br>
            <a:r>
              <a:rPr lang="en-US" dirty="0"/>
              <a:t>And because this fits naturally into the meeting workflow, the adoption barrier is extremely low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D6F2F-6231-4BD8-9DBB-71AA5B389AC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1999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We’ve defined clear KPIs to measure POC success within 6–8 weeks.</a:t>
            </a:r>
            <a:br>
              <a:rPr lang="en-US" dirty="0"/>
            </a:br>
            <a:r>
              <a:rPr lang="en-US" dirty="0"/>
              <a:t>We aim for at least </a:t>
            </a:r>
            <a:r>
              <a:rPr lang="en-US" b="1" dirty="0"/>
              <a:t>70% of meetings</a:t>
            </a:r>
            <a:r>
              <a:rPr lang="en-US" dirty="0"/>
              <a:t> generating an action list.</a:t>
            </a:r>
            <a:br>
              <a:rPr lang="en-US" dirty="0"/>
            </a:br>
            <a:r>
              <a:rPr lang="en-US" dirty="0"/>
              <a:t>At least </a:t>
            </a:r>
            <a:r>
              <a:rPr lang="en-US" b="1" dirty="0"/>
              <a:t>60% of actions</a:t>
            </a:r>
            <a:r>
              <a:rPr lang="en-US" dirty="0"/>
              <a:t> should be auto-created in the system of record.</a:t>
            </a:r>
            <a:br>
              <a:rPr lang="en-US" dirty="0"/>
            </a:br>
            <a:r>
              <a:rPr lang="en-US" dirty="0"/>
              <a:t>We target a </a:t>
            </a:r>
            <a:r>
              <a:rPr lang="en-US" b="1" dirty="0"/>
              <a:t>20% improvement</a:t>
            </a:r>
            <a:r>
              <a:rPr lang="en-US" dirty="0"/>
              <a:t> in on-time action closure.</a:t>
            </a:r>
            <a:br>
              <a:rPr lang="en-US" dirty="0"/>
            </a:br>
            <a:r>
              <a:rPr lang="en-US" dirty="0"/>
              <a:t>And we want at least </a:t>
            </a:r>
            <a:r>
              <a:rPr lang="en-US" b="1" dirty="0"/>
              <a:t>60% weekly active usage</a:t>
            </a:r>
            <a:r>
              <a:rPr lang="en-US" dirty="0"/>
              <a:t> within the pilot group.</a:t>
            </a:r>
            <a:br>
              <a:rPr lang="en-US" dirty="0"/>
            </a:br>
            <a:r>
              <a:rPr lang="en-US" dirty="0"/>
              <a:t>These metrics directly reflect execution speed, accountability, and adoption.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1D6F2F-6231-4BD8-9DBB-71AA5B389AC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8562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3" Type="http://schemas.openxmlformats.org/officeDocument/2006/relationships/image" Target="../media/image22.jpe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jpeg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27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3" Type="http://schemas.openxmlformats.org/officeDocument/2006/relationships/image" Target="../media/image28.jpe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jpeg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jpe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7" Type="http://schemas.openxmlformats.org/officeDocument/2006/relationships/image" Target="../media/image3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093349" y="0"/>
            <a:ext cx="7194651" cy="10287000"/>
            <a:chOff x="0" y="0"/>
            <a:chExt cx="994603" cy="159372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94603" cy="1593725"/>
            </a:xfrm>
            <a:custGeom>
              <a:avLst/>
              <a:gdLst/>
              <a:ahLst/>
              <a:cxnLst/>
              <a:rect l="l" t="t" r="r" b="b"/>
              <a:pathLst>
                <a:path w="994603" h="1593725">
                  <a:moveTo>
                    <a:pt x="0" y="0"/>
                  </a:moveTo>
                  <a:lnTo>
                    <a:pt x="994603" y="0"/>
                  </a:lnTo>
                  <a:lnTo>
                    <a:pt x="994603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3"/>
              <a:stretch>
                <a:fillRect t="-126" b="-126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8670027" y="8115300"/>
            <a:ext cx="4846643" cy="1791955"/>
            <a:chOff x="0" y="0"/>
            <a:chExt cx="6462190" cy="238927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389273" cy="2389273"/>
            </a:xfrm>
            <a:custGeom>
              <a:avLst/>
              <a:gdLst/>
              <a:ahLst/>
              <a:cxnLst/>
              <a:rect l="l" t="t" r="r" b="b"/>
              <a:pathLst>
                <a:path w="2389273" h="2389273">
                  <a:moveTo>
                    <a:pt x="0" y="0"/>
                  </a:moveTo>
                  <a:lnTo>
                    <a:pt x="2389273" y="0"/>
                  </a:lnTo>
                  <a:lnTo>
                    <a:pt x="2389273" y="2389273"/>
                  </a:lnTo>
                  <a:lnTo>
                    <a:pt x="0" y="23892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2036459" y="0"/>
              <a:ext cx="2389273" cy="2389273"/>
            </a:xfrm>
            <a:custGeom>
              <a:avLst/>
              <a:gdLst/>
              <a:ahLst/>
              <a:cxnLst/>
              <a:rect l="l" t="t" r="r" b="b"/>
              <a:pathLst>
                <a:path w="2389273" h="2389273">
                  <a:moveTo>
                    <a:pt x="0" y="0"/>
                  </a:moveTo>
                  <a:lnTo>
                    <a:pt x="2389273" y="0"/>
                  </a:lnTo>
                  <a:lnTo>
                    <a:pt x="2389273" y="2389273"/>
                  </a:lnTo>
                  <a:lnTo>
                    <a:pt x="0" y="23892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4072917" y="0"/>
              <a:ext cx="2389273" cy="2389273"/>
            </a:xfrm>
            <a:custGeom>
              <a:avLst/>
              <a:gdLst/>
              <a:ahLst/>
              <a:cxnLst/>
              <a:rect l="l" t="t" r="r" b="b"/>
              <a:pathLst>
                <a:path w="2389273" h="2389273">
                  <a:moveTo>
                    <a:pt x="0" y="0"/>
                  </a:moveTo>
                  <a:lnTo>
                    <a:pt x="2389273" y="0"/>
                  </a:lnTo>
                  <a:lnTo>
                    <a:pt x="2389273" y="2389273"/>
                  </a:lnTo>
                  <a:lnTo>
                    <a:pt x="0" y="23892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" name="Freeform 8"/>
          <p:cNvSpPr/>
          <p:nvPr/>
        </p:nvSpPr>
        <p:spPr>
          <a:xfrm>
            <a:off x="663474" y="368946"/>
            <a:ext cx="876181" cy="521980"/>
          </a:xfrm>
          <a:custGeom>
            <a:avLst/>
            <a:gdLst/>
            <a:ahLst/>
            <a:cxnLst/>
            <a:rect l="l" t="t" r="r" b="b"/>
            <a:pathLst>
              <a:path w="876181" h="521980">
                <a:moveTo>
                  <a:pt x="0" y="0"/>
                </a:moveTo>
                <a:lnTo>
                  <a:pt x="876181" y="0"/>
                </a:lnTo>
                <a:lnTo>
                  <a:pt x="876181" y="521980"/>
                </a:lnTo>
                <a:lnTo>
                  <a:pt x="0" y="52198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666750" y="1552575"/>
            <a:ext cx="9763125" cy="27971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999"/>
              </a:lnSpc>
            </a:pPr>
            <a:r>
              <a:rPr lang="en-US" sz="9999" spc="-299">
                <a:solidFill>
                  <a:srgbClr val="333333"/>
                </a:solidFill>
                <a:latin typeface="ITC Avant Garde Gothic"/>
                <a:ea typeface="ITC Avant Garde Gothic"/>
                <a:cs typeface="ITC Avant Garde Gothic"/>
                <a:sym typeface="ITC Avant Garde Gothic"/>
              </a:rPr>
              <a:t>Meetings to Actions Copilot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63474" y="9181465"/>
            <a:ext cx="7194651" cy="4462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40"/>
              </a:lnSpc>
            </a:pPr>
            <a:r>
              <a:rPr lang="en-US" sz="2600" dirty="0">
                <a:solidFill>
                  <a:srgbClr val="333333"/>
                </a:solidFill>
                <a:latin typeface="TT Fors"/>
                <a:ea typeface="TT Fors"/>
                <a:cs typeface="TT Fors"/>
                <a:sym typeface="TT Fors"/>
              </a:rPr>
              <a:t>Presented by Nayeem Badshah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66750" y="657225"/>
            <a:ext cx="5448300" cy="22320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000"/>
              </a:lnSpc>
              <a:spcBef>
                <a:spcPct val="0"/>
              </a:spcBef>
            </a:pPr>
            <a:r>
              <a:rPr lang="en-US" sz="8000" u="none" strike="noStrike" spc="-240">
                <a:solidFill>
                  <a:srgbClr val="333333"/>
                </a:solidFill>
                <a:latin typeface="ITC Avant Garde Gothic"/>
                <a:ea typeface="ITC Avant Garde Gothic"/>
                <a:cs typeface="ITC Avant Garde Gothic"/>
                <a:sym typeface="ITC Avant Garde Gothic"/>
              </a:rPr>
              <a:t>KPIs for Success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9296400" y="666750"/>
            <a:ext cx="4010025" cy="2686050"/>
            <a:chOff x="0" y="0"/>
            <a:chExt cx="1047951" cy="70195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47951" cy="701953"/>
            </a:xfrm>
            <a:custGeom>
              <a:avLst/>
              <a:gdLst/>
              <a:ahLst/>
              <a:cxnLst/>
              <a:rect l="l" t="t" r="r" b="b"/>
              <a:pathLst>
                <a:path w="1047951" h="701953">
                  <a:moveTo>
                    <a:pt x="0" y="0"/>
                  </a:moveTo>
                  <a:lnTo>
                    <a:pt x="1047951" y="0"/>
                  </a:lnTo>
                  <a:lnTo>
                    <a:pt x="1047951" y="701953"/>
                  </a:lnTo>
                  <a:lnTo>
                    <a:pt x="0" y="701953"/>
                  </a:lnTo>
                  <a:close/>
                </a:path>
              </a:pathLst>
            </a:custGeom>
            <a:blipFill>
              <a:blip r:embed="rId3"/>
              <a:stretch>
                <a:fillRect l="-174" r="-174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296400" y="5355141"/>
            <a:ext cx="4010025" cy="2686050"/>
            <a:chOff x="0" y="0"/>
            <a:chExt cx="1047951" cy="70195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47951" cy="701953"/>
            </a:xfrm>
            <a:custGeom>
              <a:avLst/>
              <a:gdLst/>
              <a:ahLst/>
              <a:cxnLst/>
              <a:rect l="l" t="t" r="r" b="b"/>
              <a:pathLst>
                <a:path w="1047951" h="701953">
                  <a:moveTo>
                    <a:pt x="0" y="0"/>
                  </a:moveTo>
                  <a:lnTo>
                    <a:pt x="1047951" y="0"/>
                  </a:lnTo>
                  <a:lnTo>
                    <a:pt x="1047951" y="701953"/>
                  </a:lnTo>
                  <a:lnTo>
                    <a:pt x="0" y="701953"/>
                  </a:lnTo>
                  <a:close/>
                </a:path>
              </a:pathLst>
            </a:custGeom>
            <a:blipFill>
              <a:blip r:embed="rId4"/>
              <a:stretch>
                <a:fillRect l="-174" r="-174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3611225" y="666750"/>
            <a:ext cx="4010025" cy="2686050"/>
            <a:chOff x="0" y="0"/>
            <a:chExt cx="1047951" cy="70195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047951" cy="701953"/>
            </a:xfrm>
            <a:custGeom>
              <a:avLst/>
              <a:gdLst/>
              <a:ahLst/>
              <a:cxnLst/>
              <a:rect l="l" t="t" r="r" b="b"/>
              <a:pathLst>
                <a:path w="1047951" h="701953">
                  <a:moveTo>
                    <a:pt x="0" y="0"/>
                  </a:moveTo>
                  <a:lnTo>
                    <a:pt x="1047951" y="0"/>
                  </a:lnTo>
                  <a:lnTo>
                    <a:pt x="1047951" y="701953"/>
                  </a:lnTo>
                  <a:lnTo>
                    <a:pt x="0" y="701953"/>
                  </a:lnTo>
                  <a:close/>
                </a:path>
              </a:pathLst>
            </a:custGeom>
            <a:blipFill>
              <a:blip r:embed="rId5"/>
              <a:stretch>
                <a:fillRect l="-174" r="-174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3611225" y="5355141"/>
            <a:ext cx="4010025" cy="2686050"/>
            <a:chOff x="0" y="0"/>
            <a:chExt cx="1047951" cy="70195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047951" cy="701953"/>
            </a:xfrm>
            <a:custGeom>
              <a:avLst/>
              <a:gdLst/>
              <a:ahLst/>
              <a:cxnLst/>
              <a:rect l="l" t="t" r="r" b="b"/>
              <a:pathLst>
                <a:path w="1047951" h="701953">
                  <a:moveTo>
                    <a:pt x="0" y="0"/>
                  </a:moveTo>
                  <a:lnTo>
                    <a:pt x="1047951" y="0"/>
                  </a:lnTo>
                  <a:lnTo>
                    <a:pt x="1047951" y="701953"/>
                  </a:lnTo>
                  <a:lnTo>
                    <a:pt x="0" y="701953"/>
                  </a:lnTo>
                  <a:close/>
                </a:path>
              </a:pathLst>
            </a:custGeom>
            <a:blipFill>
              <a:blip r:embed="rId6"/>
              <a:stretch>
                <a:fillRect l="-174" r="-174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296400" y="3665034"/>
            <a:ext cx="4010025" cy="1248442"/>
            <a:chOff x="0" y="0"/>
            <a:chExt cx="5346700" cy="1664589"/>
          </a:xfrm>
        </p:grpSpPr>
        <p:sp>
          <p:nvSpPr>
            <p:cNvPr id="12" name="TextBox 12"/>
            <p:cNvSpPr txBox="1"/>
            <p:nvPr/>
          </p:nvSpPr>
          <p:spPr>
            <a:xfrm>
              <a:off x="0" y="721995"/>
              <a:ext cx="5346700" cy="9425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903"/>
                </a:lnSpc>
              </a:pPr>
              <a:r>
                <a:rPr lang="en-US" sz="2073">
                  <a:solidFill>
                    <a:srgbClr val="333333"/>
                  </a:solidFill>
                  <a:latin typeface="TT Fors"/>
                  <a:ea typeface="TT Fors"/>
                  <a:cs typeface="TT Fors"/>
                  <a:sym typeface="TT Fors"/>
                </a:rPr>
                <a:t>70% of meetings are expected to produce actionable outcomes.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104775"/>
              <a:ext cx="5346700" cy="6263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40"/>
                </a:lnSpc>
                <a:spcBef>
                  <a:spcPct val="0"/>
                </a:spcBef>
              </a:pPr>
              <a:r>
                <a:rPr lang="en-US" sz="2600" u="none" strike="noStrike" spc="-78">
                  <a:solidFill>
                    <a:srgbClr val="B34700"/>
                  </a:solidFill>
                  <a:latin typeface="ITC Avant Garde Gothic"/>
                  <a:ea typeface="ITC Avant Garde Gothic"/>
                  <a:cs typeface="ITC Avant Garde Gothic"/>
                  <a:sym typeface="ITC Avant Garde Gothic"/>
                </a:rPr>
                <a:t>Meeting Actions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9296400" y="8353425"/>
            <a:ext cx="4010025" cy="1248442"/>
            <a:chOff x="0" y="0"/>
            <a:chExt cx="5346700" cy="1664589"/>
          </a:xfrm>
        </p:grpSpPr>
        <p:sp>
          <p:nvSpPr>
            <p:cNvPr id="15" name="TextBox 15"/>
            <p:cNvSpPr txBox="1"/>
            <p:nvPr/>
          </p:nvSpPr>
          <p:spPr>
            <a:xfrm>
              <a:off x="0" y="721995"/>
              <a:ext cx="5346700" cy="9425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903"/>
                </a:lnSpc>
              </a:pPr>
              <a:r>
                <a:rPr lang="en-US" sz="2073">
                  <a:solidFill>
                    <a:srgbClr val="333333"/>
                  </a:solidFill>
                  <a:latin typeface="TT Fors"/>
                  <a:ea typeface="TT Fors"/>
                  <a:cs typeface="TT Fors"/>
                  <a:sym typeface="TT Fors"/>
                </a:rPr>
                <a:t>Targeting 60% of actions to be automated seamlessly.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104775"/>
              <a:ext cx="5346700" cy="6263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40"/>
                </a:lnSpc>
                <a:spcBef>
                  <a:spcPct val="0"/>
                </a:spcBef>
              </a:pPr>
              <a:r>
                <a:rPr lang="en-US" sz="2600" u="none" strike="noStrike" spc="-78">
                  <a:solidFill>
                    <a:srgbClr val="B34700"/>
                  </a:solidFill>
                  <a:latin typeface="ITC Avant Garde Gothic"/>
                  <a:ea typeface="ITC Avant Garde Gothic"/>
                  <a:cs typeface="ITC Avant Garde Gothic"/>
                  <a:sym typeface="ITC Avant Garde Gothic"/>
                </a:rPr>
                <a:t>Automated Actions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3611225" y="3665034"/>
            <a:ext cx="4010025" cy="1248442"/>
            <a:chOff x="0" y="0"/>
            <a:chExt cx="5346700" cy="1664589"/>
          </a:xfrm>
        </p:grpSpPr>
        <p:sp>
          <p:nvSpPr>
            <p:cNvPr id="18" name="TextBox 18"/>
            <p:cNvSpPr txBox="1"/>
            <p:nvPr/>
          </p:nvSpPr>
          <p:spPr>
            <a:xfrm>
              <a:off x="0" y="721995"/>
              <a:ext cx="5346700" cy="9425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903"/>
                </a:lnSpc>
              </a:pPr>
              <a:r>
                <a:rPr lang="en-US" sz="2073">
                  <a:solidFill>
                    <a:srgbClr val="333333"/>
                  </a:solidFill>
                  <a:latin typeface="TT Fors"/>
                  <a:ea typeface="TT Fors"/>
                  <a:cs typeface="TT Fors"/>
                  <a:sym typeface="TT Fors"/>
                </a:rPr>
                <a:t>Aiming for 20% faster closure on tasks and projects.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104775"/>
              <a:ext cx="5346700" cy="6263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40"/>
                </a:lnSpc>
                <a:spcBef>
                  <a:spcPct val="0"/>
                </a:spcBef>
              </a:pPr>
              <a:r>
                <a:rPr lang="en-US" sz="2600" u="none" strike="noStrike" spc="-78">
                  <a:solidFill>
                    <a:srgbClr val="B34700"/>
                  </a:solidFill>
                  <a:latin typeface="ITC Avant Garde Gothic"/>
                  <a:ea typeface="ITC Avant Garde Gothic"/>
                  <a:cs typeface="ITC Avant Garde Gothic"/>
                  <a:sym typeface="ITC Avant Garde Gothic"/>
                </a:rPr>
                <a:t>Closure Speed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3611225" y="8353425"/>
            <a:ext cx="4010025" cy="1248442"/>
            <a:chOff x="0" y="0"/>
            <a:chExt cx="5346700" cy="1664589"/>
          </a:xfrm>
        </p:grpSpPr>
        <p:sp>
          <p:nvSpPr>
            <p:cNvPr id="21" name="TextBox 21"/>
            <p:cNvSpPr txBox="1"/>
            <p:nvPr/>
          </p:nvSpPr>
          <p:spPr>
            <a:xfrm>
              <a:off x="0" y="721995"/>
              <a:ext cx="5346700" cy="9425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903"/>
                </a:lnSpc>
              </a:pPr>
              <a:r>
                <a:rPr lang="en-US" sz="2073">
                  <a:solidFill>
                    <a:srgbClr val="333333"/>
                  </a:solidFill>
                  <a:latin typeface="TT Fors"/>
                  <a:ea typeface="TT Fors"/>
                  <a:cs typeface="TT Fors"/>
                  <a:sym typeface="TT Fors"/>
                </a:rPr>
                <a:t>Aiming for a weekly active user rate of at least 60%.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104775"/>
              <a:ext cx="5346700" cy="6263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40"/>
                </a:lnSpc>
                <a:spcBef>
                  <a:spcPct val="0"/>
                </a:spcBef>
              </a:pPr>
              <a:r>
                <a:rPr lang="en-US" sz="2600" u="none" strike="noStrike" spc="-78">
                  <a:solidFill>
                    <a:srgbClr val="B34700"/>
                  </a:solidFill>
                  <a:latin typeface="ITC Avant Garde Gothic"/>
                  <a:ea typeface="ITC Avant Garde Gothic"/>
                  <a:cs typeface="ITC Avant Garde Gothic"/>
                  <a:sym typeface="ITC Avant Garde Gothic"/>
                </a:rPr>
                <a:t>Engagement Rate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-1303343" y="7829550"/>
            <a:ext cx="4846643" cy="1791955"/>
            <a:chOff x="0" y="0"/>
            <a:chExt cx="6462190" cy="2389273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2389273" cy="2389273"/>
            </a:xfrm>
            <a:custGeom>
              <a:avLst/>
              <a:gdLst/>
              <a:ahLst/>
              <a:cxnLst/>
              <a:rect l="l" t="t" r="r" b="b"/>
              <a:pathLst>
                <a:path w="2389273" h="2389273">
                  <a:moveTo>
                    <a:pt x="0" y="0"/>
                  </a:moveTo>
                  <a:lnTo>
                    <a:pt x="2389273" y="0"/>
                  </a:lnTo>
                  <a:lnTo>
                    <a:pt x="2389273" y="2389273"/>
                  </a:lnTo>
                  <a:lnTo>
                    <a:pt x="0" y="23892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25"/>
            <p:cNvSpPr/>
            <p:nvPr/>
          </p:nvSpPr>
          <p:spPr>
            <a:xfrm>
              <a:off x="2036459" y="0"/>
              <a:ext cx="2389273" cy="2389273"/>
            </a:xfrm>
            <a:custGeom>
              <a:avLst/>
              <a:gdLst/>
              <a:ahLst/>
              <a:cxnLst/>
              <a:rect l="l" t="t" r="r" b="b"/>
              <a:pathLst>
                <a:path w="2389273" h="2389273">
                  <a:moveTo>
                    <a:pt x="0" y="0"/>
                  </a:moveTo>
                  <a:lnTo>
                    <a:pt x="2389273" y="0"/>
                  </a:lnTo>
                  <a:lnTo>
                    <a:pt x="2389273" y="2389273"/>
                  </a:lnTo>
                  <a:lnTo>
                    <a:pt x="0" y="23892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26"/>
            <p:cNvSpPr/>
            <p:nvPr/>
          </p:nvSpPr>
          <p:spPr>
            <a:xfrm>
              <a:off x="4072917" y="0"/>
              <a:ext cx="2389273" cy="2389273"/>
            </a:xfrm>
            <a:custGeom>
              <a:avLst/>
              <a:gdLst/>
              <a:ahLst/>
              <a:cxnLst/>
              <a:rect l="l" t="t" r="r" b="b"/>
              <a:pathLst>
                <a:path w="2389273" h="2389273">
                  <a:moveTo>
                    <a:pt x="0" y="0"/>
                  </a:moveTo>
                  <a:lnTo>
                    <a:pt x="2389273" y="0"/>
                  </a:lnTo>
                  <a:lnTo>
                    <a:pt x="2389273" y="2389273"/>
                  </a:lnTo>
                  <a:lnTo>
                    <a:pt x="0" y="23892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66750" y="7829550"/>
            <a:ext cx="6886575" cy="1419225"/>
            <a:chOff x="0" y="0"/>
            <a:chExt cx="9182100" cy="1892300"/>
          </a:xfrm>
        </p:grpSpPr>
        <p:sp>
          <p:nvSpPr>
            <p:cNvPr id="3" name="TextBox 3"/>
            <p:cNvSpPr txBox="1"/>
            <p:nvPr/>
          </p:nvSpPr>
          <p:spPr>
            <a:xfrm>
              <a:off x="0" y="934720"/>
              <a:ext cx="9182100" cy="9575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940"/>
                </a:lnSpc>
              </a:pPr>
              <a:r>
                <a:rPr lang="en-US" sz="2100">
                  <a:solidFill>
                    <a:srgbClr val="333333"/>
                  </a:solidFill>
                  <a:latin typeface="TT Fors"/>
                  <a:ea typeface="TT Fors"/>
                  <a:cs typeface="TT Fors"/>
                  <a:sym typeface="TT Fors"/>
                </a:rPr>
                <a:t>Streamlining meeting processes enhances efficiency and accountability across teams.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104775"/>
              <a:ext cx="9182100" cy="6263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40"/>
                </a:lnSpc>
                <a:spcBef>
                  <a:spcPct val="0"/>
                </a:spcBef>
              </a:pPr>
              <a:r>
                <a:rPr lang="en-US" sz="2600" u="none" strike="noStrike" spc="-78">
                  <a:solidFill>
                    <a:srgbClr val="B34700"/>
                  </a:solidFill>
                  <a:latin typeface="ITC Avant Garde Gothic"/>
                  <a:ea typeface="ITC Avant Garde Gothic"/>
                  <a:cs typeface="ITC Avant Garde Gothic"/>
                  <a:sym typeface="ITC Avant Garde Gothic"/>
                </a:rPr>
                <a:t>Standardized Governance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296400" y="7829550"/>
            <a:ext cx="6886575" cy="1419225"/>
            <a:chOff x="0" y="0"/>
            <a:chExt cx="9182100" cy="1892300"/>
          </a:xfrm>
        </p:grpSpPr>
        <p:sp>
          <p:nvSpPr>
            <p:cNvPr id="6" name="TextBox 6"/>
            <p:cNvSpPr txBox="1"/>
            <p:nvPr/>
          </p:nvSpPr>
          <p:spPr>
            <a:xfrm>
              <a:off x="0" y="934720"/>
              <a:ext cx="9182100" cy="9575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940"/>
                </a:lnSpc>
              </a:pPr>
              <a:r>
                <a:rPr lang="en-US" sz="2100">
                  <a:solidFill>
                    <a:srgbClr val="333333"/>
                  </a:solidFill>
                  <a:latin typeface="TT Fors"/>
                  <a:ea typeface="TT Fors"/>
                  <a:cs typeface="TT Fors"/>
                  <a:sym typeface="TT Fors"/>
                </a:rPr>
                <a:t>Adaptable framework allows for seamless integration across diverse client needs.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104775"/>
              <a:ext cx="9182100" cy="6263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40"/>
                </a:lnSpc>
                <a:spcBef>
                  <a:spcPct val="0"/>
                </a:spcBef>
              </a:pPr>
              <a:r>
                <a:rPr lang="en-US" sz="2600" u="none" strike="noStrike" spc="-78">
                  <a:solidFill>
                    <a:srgbClr val="B34700"/>
                  </a:solidFill>
                  <a:latin typeface="ITC Avant Garde Gothic"/>
                  <a:ea typeface="ITC Avant Garde Gothic"/>
                  <a:cs typeface="ITC Avant Garde Gothic"/>
                  <a:sym typeface="ITC Avant Garde Gothic"/>
                </a:rPr>
                <a:t>Scalable Solutions</a:t>
              </a: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666750" y="657225"/>
            <a:ext cx="14077950" cy="12223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000"/>
              </a:lnSpc>
              <a:spcBef>
                <a:spcPct val="0"/>
              </a:spcBef>
            </a:pPr>
            <a:r>
              <a:rPr lang="en-US" sz="8000" u="none" strike="noStrike" spc="-240">
                <a:solidFill>
                  <a:srgbClr val="333333"/>
                </a:solidFill>
                <a:latin typeface="ITC Avant Garde Gothic"/>
                <a:ea typeface="ITC Avant Garde Gothic"/>
                <a:cs typeface="ITC Avant Garde Gothic"/>
                <a:sym typeface="ITC Avant Garde Gothic"/>
              </a:rPr>
              <a:t>Market Disruption Potential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666750" y="2457450"/>
            <a:ext cx="8324850" cy="4476750"/>
            <a:chOff x="0" y="0"/>
            <a:chExt cx="1869241" cy="100519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869241" cy="1005198"/>
            </a:xfrm>
            <a:custGeom>
              <a:avLst/>
              <a:gdLst/>
              <a:ahLst/>
              <a:cxnLst/>
              <a:rect l="l" t="t" r="r" b="b"/>
              <a:pathLst>
                <a:path w="1869241" h="1005198">
                  <a:moveTo>
                    <a:pt x="0" y="0"/>
                  </a:moveTo>
                  <a:lnTo>
                    <a:pt x="1869241" y="0"/>
                  </a:lnTo>
                  <a:lnTo>
                    <a:pt x="1869241" y="1005198"/>
                  </a:lnTo>
                  <a:lnTo>
                    <a:pt x="0" y="1005198"/>
                  </a:lnTo>
                  <a:close/>
                </a:path>
              </a:pathLst>
            </a:custGeom>
            <a:blipFill>
              <a:blip r:embed="rId3"/>
              <a:stretch>
                <a:fillRect l="-140" r="-140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296400" y="2457450"/>
            <a:ext cx="8324850" cy="4476750"/>
            <a:chOff x="0" y="0"/>
            <a:chExt cx="1869241" cy="100519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869241" cy="1005198"/>
            </a:xfrm>
            <a:custGeom>
              <a:avLst/>
              <a:gdLst/>
              <a:ahLst/>
              <a:cxnLst/>
              <a:rect l="l" t="t" r="r" b="b"/>
              <a:pathLst>
                <a:path w="1869241" h="1005198">
                  <a:moveTo>
                    <a:pt x="0" y="0"/>
                  </a:moveTo>
                  <a:lnTo>
                    <a:pt x="1869241" y="0"/>
                  </a:lnTo>
                  <a:lnTo>
                    <a:pt x="1869241" y="1005198"/>
                  </a:lnTo>
                  <a:lnTo>
                    <a:pt x="0" y="1005198"/>
                  </a:lnTo>
                  <a:close/>
                </a:path>
              </a:pathLst>
            </a:custGeom>
            <a:blipFill>
              <a:blip r:embed="rId4"/>
              <a:stretch>
                <a:fillRect l="-140" r="-140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5430959" y="752281"/>
            <a:ext cx="2190291" cy="809819"/>
            <a:chOff x="0" y="0"/>
            <a:chExt cx="2920388" cy="1079758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079758" cy="1079758"/>
            </a:xfrm>
            <a:custGeom>
              <a:avLst/>
              <a:gdLst/>
              <a:ahLst/>
              <a:cxnLst/>
              <a:rect l="l" t="t" r="r" b="b"/>
              <a:pathLst>
                <a:path w="1079758" h="1079758">
                  <a:moveTo>
                    <a:pt x="0" y="0"/>
                  </a:moveTo>
                  <a:lnTo>
                    <a:pt x="1079758" y="0"/>
                  </a:lnTo>
                  <a:lnTo>
                    <a:pt x="1079758" y="1079758"/>
                  </a:lnTo>
                  <a:lnTo>
                    <a:pt x="0" y="10797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920315" y="0"/>
              <a:ext cx="1079758" cy="1079758"/>
            </a:xfrm>
            <a:custGeom>
              <a:avLst/>
              <a:gdLst/>
              <a:ahLst/>
              <a:cxnLst/>
              <a:rect l="l" t="t" r="r" b="b"/>
              <a:pathLst>
                <a:path w="1079758" h="1079758">
                  <a:moveTo>
                    <a:pt x="0" y="0"/>
                  </a:moveTo>
                  <a:lnTo>
                    <a:pt x="1079758" y="0"/>
                  </a:lnTo>
                  <a:lnTo>
                    <a:pt x="1079758" y="1079758"/>
                  </a:lnTo>
                  <a:lnTo>
                    <a:pt x="0" y="10797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1840630" y="0"/>
              <a:ext cx="1079758" cy="1079758"/>
            </a:xfrm>
            <a:custGeom>
              <a:avLst/>
              <a:gdLst/>
              <a:ahLst/>
              <a:cxnLst/>
              <a:rect l="l" t="t" r="r" b="b"/>
              <a:pathLst>
                <a:path w="1079758" h="1079758">
                  <a:moveTo>
                    <a:pt x="0" y="0"/>
                  </a:moveTo>
                  <a:lnTo>
                    <a:pt x="1079758" y="0"/>
                  </a:lnTo>
                  <a:lnTo>
                    <a:pt x="1079758" y="1079758"/>
                  </a:lnTo>
                  <a:lnTo>
                    <a:pt x="0" y="10797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66750" y="657225"/>
            <a:ext cx="5448300" cy="2105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500"/>
              </a:lnSpc>
              <a:spcBef>
                <a:spcPct val="0"/>
              </a:spcBef>
            </a:pPr>
            <a:r>
              <a:rPr lang="en-US" sz="7500" u="none" strike="noStrike" spc="-225">
                <a:solidFill>
                  <a:srgbClr val="333333"/>
                </a:solidFill>
                <a:latin typeface="ITC Avant Garde Gothic"/>
                <a:ea typeface="ITC Avant Garde Gothic"/>
                <a:cs typeface="ITC Avant Garde Gothic"/>
                <a:sym typeface="ITC Avant Garde Gothic"/>
              </a:rPr>
              <a:t>Competitive Advantage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9296400" y="666750"/>
            <a:ext cx="4010025" cy="2686050"/>
            <a:chOff x="0" y="0"/>
            <a:chExt cx="1047951" cy="70195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47951" cy="701953"/>
            </a:xfrm>
            <a:custGeom>
              <a:avLst/>
              <a:gdLst/>
              <a:ahLst/>
              <a:cxnLst/>
              <a:rect l="l" t="t" r="r" b="b"/>
              <a:pathLst>
                <a:path w="1047951" h="701953">
                  <a:moveTo>
                    <a:pt x="0" y="0"/>
                  </a:moveTo>
                  <a:lnTo>
                    <a:pt x="1047951" y="0"/>
                  </a:lnTo>
                  <a:lnTo>
                    <a:pt x="1047951" y="701953"/>
                  </a:lnTo>
                  <a:lnTo>
                    <a:pt x="0" y="701953"/>
                  </a:lnTo>
                  <a:close/>
                </a:path>
              </a:pathLst>
            </a:custGeom>
            <a:blipFill>
              <a:blip r:embed="rId3"/>
              <a:stretch>
                <a:fillRect l="-174" r="-174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296400" y="5355141"/>
            <a:ext cx="4010025" cy="2686050"/>
            <a:chOff x="0" y="0"/>
            <a:chExt cx="1047951" cy="70195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47951" cy="701953"/>
            </a:xfrm>
            <a:custGeom>
              <a:avLst/>
              <a:gdLst/>
              <a:ahLst/>
              <a:cxnLst/>
              <a:rect l="l" t="t" r="r" b="b"/>
              <a:pathLst>
                <a:path w="1047951" h="701953">
                  <a:moveTo>
                    <a:pt x="0" y="0"/>
                  </a:moveTo>
                  <a:lnTo>
                    <a:pt x="1047951" y="0"/>
                  </a:lnTo>
                  <a:lnTo>
                    <a:pt x="1047951" y="701953"/>
                  </a:lnTo>
                  <a:lnTo>
                    <a:pt x="0" y="701953"/>
                  </a:lnTo>
                  <a:close/>
                </a:path>
              </a:pathLst>
            </a:custGeom>
            <a:blipFill>
              <a:blip r:embed="rId4"/>
              <a:stretch>
                <a:fillRect l="-174" r="-174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3611225" y="666750"/>
            <a:ext cx="4010025" cy="2686050"/>
            <a:chOff x="0" y="0"/>
            <a:chExt cx="1047951" cy="70195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047951" cy="701953"/>
            </a:xfrm>
            <a:custGeom>
              <a:avLst/>
              <a:gdLst/>
              <a:ahLst/>
              <a:cxnLst/>
              <a:rect l="l" t="t" r="r" b="b"/>
              <a:pathLst>
                <a:path w="1047951" h="701953">
                  <a:moveTo>
                    <a:pt x="0" y="0"/>
                  </a:moveTo>
                  <a:lnTo>
                    <a:pt x="1047951" y="0"/>
                  </a:lnTo>
                  <a:lnTo>
                    <a:pt x="1047951" y="701953"/>
                  </a:lnTo>
                  <a:lnTo>
                    <a:pt x="0" y="701953"/>
                  </a:lnTo>
                  <a:close/>
                </a:path>
              </a:pathLst>
            </a:custGeom>
            <a:blipFill>
              <a:blip r:embed="rId5"/>
              <a:stretch>
                <a:fillRect l="-174" r="-174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3611225" y="5355141"/>
            <a:ext cx="4010025" cy="2686050"/>
            <a:chOff x="0" y="0"/>
            <a:chExt cx="1047951" cy="70195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047951" cy="701953"/>
            </a:xfrm>
            <a:custGeom>
              <a:avLst/>
              <a:gdLst/>
              <a:ahLst/>
              <a:cxnLst/>
              <a:rect l="l" t="t" r="r" b="b"/>
              <a:pathLst>
                <a:path w="1047951" h="701953">
                  <a:moveTo>
                    <a:pt x="0" y="0"/>
                  </a:moveTo>
                  <a:lnTo>
                    <a:pt x="1047951" y="0"/>
                  </a:lnTo>
                  <a:lnTo>
                    <a:pt x="1047951" y="701953"/>
                  </a:lnTo>
                  <a:lnTo>
                    <a:pt x="0" y="701953"/>
                  </a:lnTo>
                  <a:close/>
                </a:path>
              </a:pathLst>
            </a:custGeom>
            <a:blipFill>
              <a:blip r:embed="rId6"/>
              <a:stretch>
                <a:fillRect l="-174" r="-174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296400" y="3665034"/>
            <a:ext cx="4010025" cy="1213676"/>
            <a:chOff x="0" y="0"/>
            <a:chExt cx="5346700" cy="1618234"/>
          </a:xfrm>
        </p:grpSpPr>
        <p:sp>
          <p:nvSpPr>
            <p:cNvPr id="12" name="TextBox 12"/>
            <p:cNvSpPr txBox="1"/>
            <p:nvPr/>
          </p:nvSpPr>
          <p:spPr>
            <a:xfrm>
              <a:off x="0" y="731520"/>
              <a:ext cx="5346700" cy="88671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719"/>
                </a:lnSpc>
              </a:pPr>
              <a:r>
                <a:rPr lang="en-US" sz="1942">
                  <a:solidFill>
                    <a:srgbClr val="333333"/>
                  </a:solidFill>
                  <a:latin typeface="TT Fors"/>
                  <a:ea typeface="TT Fors"/>
                  <a:cs typeface="TT Fors"/>
                  <a:sym typeface="TT Fors"/>
                </a:rPr>
                <a:t>Enhanced productivity through tight Microsoft Teams integration.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104775"/>
              <a:ext cx="5346700" cy="6263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40"/>
                </a:lnSpc>
                <a:spcBef>
                  <a:spcPct val="0"/>
                </a:spcBef>
              </a:pPr>
              <a:r>
                <a:rPr lang="en-US" sz="2600" u="none" strike="noStrike" spc="-78">
                  <a:solidFill>
                    <a:srgbClr val="B34700"/>
                  </a:solidFill>
                  <a:latin typeface="ITC Avant Garde Gothic"/>
                  <a:ea typeface="ITC Avant Garde Gothic"/>
                  <a:cs typeface="ITC Avant Garde Gothic"/>
                  <a:sym typeface="ITC Avant Garde Gothic"/>
                </a:rPr>
                <a:t>Deep Integration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9296400" y="8353425"/>
            <a:ext cx="4010025" cy="1213676"/>
            <a:chOff x="0" y="0"/>
            <a:chExt cx="5346700" cy="1618234"/>
          </a:xfrm>
        </p:grpSpPr>
        <p:sp>
          <p:nvSpPr>
            <p:cNvPr id="15" name="TextBox 15"/>
            <p:cNvSpPr txBox="1"/>
            <p:nvPr/>
          </p:nvSpPr>
          <p:spPr>
            <a:xfrm>
              <a:off x="0" y="731520"/>
              <a:ext cx="5346700" cy="88671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719"/>
                </a:lnSpc>
              </a:pPr>
              <a:r>
                <a:rPr lang="en-US" sz="1942">
                  <a:solidFill>
                    <a:srgbClr val="333333"/>
                  </a:solidFill>
                  <a:latin typeface="TT Fors"/>
                  <a:ea typeface="TT Fors"/>
                  <a:cs typeface="TT Fors"/>
                  <a:sym typeface="TT Fors"/>
                </a:rPr>
                <a:t>Users experience smooth transitions with no additional tools.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104775"/>
              <a:ext cx="5346700" cy="6263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40"/>
                </a:lnSpc>
                <a:spcBef>
                  <a:spcPct val="0"/>
                </a:spcBef>
              </a:pPr>
              <a:r>
                <a:rPr lang="en-US" sz="2600" u="none" strike="noStrike" spc="-78">
                  <a:solidFill>
                    <a:srgbClr val="B34700"/>
                  </a:solidFill>
                  <a:latin typeface="ITC Avant Garde Gothic"/>
                  <a:ea typeface="ITC Avant Garde Gothic"/>
                  <a:cs typeface="ITC Avant Garde Gothic"/>
                  <a:sym typeface="ITC Avant Garde Gothic"/>
                </a:rPr>
                <a:t>Seamless Workflow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3611225" y="3665034"/>
            <a:ext cx="4010025" cy="1213676"/>
            <a:chOff x="0" y="0"/>
            <a:chExt cx="5346700" cy="1618234"/>
          </a:xfrm>
        </p:grpSpPr>
        <p:sp>
          <p:nvSpPr>
            <p:cNvPr id="18" name="TextBox 18"/>
            <p:cNvSpPr txBox="1"/>
            <p:nvPr/>
          </p:nvSpPr>
          <p:spPr>
            <a:xfrm>
              <a:off x="0" y="731520"/>
              <a:ext cx="5346700" cy="88671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719"/>
                </a:lnSpc>
              </a:pPr>
              <a:r>
                <a:rPr lang="en-US" sz="1942">
                  <a:solidFill>
                    <a:srgbClr val="333333"/>
                  </a:solidFill>
                  <a:latin typeface="TT Fors"/>
                  <a:ea typeface="TT Fors"/>
                  <a:cs typeface="TT Fors"/>
                  <a:sym typeface="TT Fors"/>
                </a:rPr>
                <a:t>Meets stringent data loss prevention standards effortlessly.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104775"/>
              <a:ext cx="5346700" cy="6263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40"/>
                </a:lnSpc>
                <a:spcBef>
                  <a:spcPct val="0"/>
                </a:spcBef>
              </a:pPr>
              <a:r>
                <a:rPr lang="en-US" sz="2600" u="none" strike="noStrike" spc="-78">
                  <a:solidFill>
                    <a:srgbClr val="B34700"/>
                  </a:solidFill>
                  <a:latin typeface="ITC Avant Garde Gothic"/>
                  <a:ea typeface="ITC Avant Garde Gothic"/>
                  <a:cs typeface="ITC Avant Garde Gothic"/>
                  <a:sym typeface="ITC Avant Garde Gothic"/>
                </a:rPr>
                <a:t>Enterprise Compliance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3611225" y="8353425"/>
            <a:ext cx="4010025" cy="1213676"/>
            <a:chOff x="0" y="0"/>
            <a:chExt cx="5346700" cy="1618234"/>
          </a:xfrm>
        </p:grpSpPr>
        <p:sp>
          <p:nvSpPr>
            <p:cNvPr id="21" name="TextBox 21"/>
            <p:cNvSpPr txBox="1"/>
            <p:nvPr/>
          </p:nvSpPr>
          <p:spPr>
            <a:xfrm>
              <a:off x="0" y="731520"/>
              <a:ext cx="5346700" cy="88671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719"/>
                </a:lnSpc>
              </a:pPr>
              <a:r>
                <a:rPr lang="en-US" sz="1942">
                  <a:solidFill>
                    <a:srgbClr val="333333"/>
                  </a:solidFill>
                  <a:latin typeface="TT Fors"/>
                  <a:ea typeface="TT Fors"/>
                  <a:cs typeface="TT Fors"/>
                  <a:sym typeface="TT Fors"/>
                </a:rPr>
                <a:t>Outperforms alternatives with unique EXL features and benefits.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104775"/>
              <a:ext cx="5346700" cy="6263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40"/>
                </a:lnSpc>
                <a:spcBef>
                  <a:spcPct val="0"/>
                </a:spcBef>
              </a:pPr>
              <a:r>
                <a:rPr lang="en-US" sz="2600" u="none" strike="noStrike" spc="-78">
                  <a:solidFill>
                    <a:srgbClr val="B34700"/>
                  </a:solidFill>
                  <a:latin typeface="ITC Avant Garde Gothic"/>
                  <a:ea typeface="ITC Avant Garde Gothic"/>
                  <a:cs typeface="ITC Avant Garde Gothic"/>
                  <a:sym typeface="ITC Avant Garde Gothic"/>
                </a:rPr>
                <a:t>Superior Performance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-1303343" y="7829550"/>
            <a:ext cx="4846643" cy="1791955"/>
            <a:chOff x="0" y="0"/>
            <a:chExt cx="6462190" cy="2389273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2389273" cy="2389273"/>
            </a:xfrm>
            <a:custGeom>
              <a:avLst/>
              <a:gdLst/>
              <a:ahLst/>
              <a:cxnLst/>
              <a:rect l="l" t="t" r="r" b="b"/>
              <a:pathLst>
                <a:path w="2389273" h="2389273">
                  <a:moveTo>
                    <a:pt x="0" y="0"/>
                  </a:moveTo>
                  <a:lnTo>
                    <a:pt x="2389273" y="0"/>
                  </a:lnTo>
                  <a:lnTo>
                    <a:pt x="2389273" y="2389273"/>
                  </a:lnTo>
                  <a:lnTo>
                    <a:pt x="0" y="23892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25"/>
            <p:cNvSpPr/>
            <p:nvPr/>
          </p:nvSpPr>
          <p:spPr>
            <a:xfrm>
              <a:off x="2036459" y="0"/>
              <a:ext cx="2389273" cy="2389273"/>
            </a:xfrm>
            <a:custGeom>
              <a:avLst/>
              <a:gdLst/>
              <a:ahLst/>
              <a:cxnLst/>
              <a:rect l="l" t="t" r="r" b="b"/>
              <a:pathLst>
                <a:path w="2389273" h="2389273">
                  <a:moveTo>
                    <a:pt x="0" y="0"/>
                  </a:moveTo>
                  <a:lnTo>
                    <a:pt x="2389273" y="0"/>
                  </a:lnTo>
                  <a:lnTo>
                    <a:pt x="2389273" y="2389273"/>
                  </a:lnTo>
                  <a:lnTo>
                    <a:pt x="0" y="23892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26"/>
            <p:cNvSpPr/>
            <p:nvPr/>
          </p:nvSpPr>
          <p:spPr>
            <a:xfrm>
              <a:off x="4072917" y="0"/>
              <a:ext cx="2389273" cy="2389273"/>
            </a:xfrm>
            <a:custGeom>
              <a:avLst/>
              <a:gdLst/>
              <a:ahLst/>
              <a:cxnLst/>
              <a:rect l="l" t="t" r="r" b="b"/>
              <a:pathLst>
                <a:path w="2389273" h="2389273">
                  <a:moveTo>
                    <a:pt x="0" y="0"/>
                  </a:moveTo>
                  <a:lnTo>
                    <a:pt x="2389273" y="0"/>
                  </a:lnTo>
                  <a:lnTo>
                    <a:pt x="2389273" y="2389273"/>
                  </a:lnTo>
                  <a:lnTo>
                    <a:pt x="0" y="23892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990600" y="4998156"/>
            <a:ext cx="18264589" cy="0"/>
          </a:xfrm>
          <a:prstGeom prst="line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666750" y="4836231"/>
            <a:ext cx="323850" cy="323850"/>
            <a:chOff x="0" y="0"/>
            <a:chExt cx="6350000" cy="6350000"/>
          </a:xfrm>
          <a:solidFill>
            <a:schemeClr val="accent2"/>
          </a:solidFill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4676775" y="4836231"/>
            <a:ext cx="323850" cy="323850"/>
            <a:chOff x="0" y="0"/>
            <a:chExt cx="6350000" cy="6350000"/>
          </a:xfrm>
          <a:solidFill>
            <a:schemeClr val="accent2"/>
          </a:solidFill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8991600" y="4845756"/>
            <a:ext cx="323850" cy="323850"/>
            <a:chOff x="0" y="0"/>
            <a:chExt cx="6350000" cy="6350000"/>
          </a:xfrm>
          <a:solidFill>
            <a:schemeClr val="accent2"/>
          </a:solidFill>
        </p:grpSpPr>
        <p:sp>
          <p:nvSpPr>
            <p:cNvPr id="8" name="Freeform 8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3306425" y="4845756"/>
            <a:ext cx="323850" cy="323850"/>
            <a:chOff x="0" y="0"/>
            <a:chExt cx="6350000" cy="6350000"/>
          </a:xfrm>
          <a:solidFill>
            <a:schemeClr val="accent2"/>
          </a:solidFill>
        </p:grpSpPr>
        <p:sp>
          <p:nvSpPr>
            <p:cNvPr id="10" name="Freeform 10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666750" y="657225"/>
            <a:ext cx="14077950" cy="12223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000"/>
              </a:lnSpc>
              <a:spcBef>
                <a:spcPct val="0"/>
              </a:spcBef>
            </a:pPr>
            <a:r>
              <a:rPr lang="en-US" sz="8000" u="none" strike="noStrike" spc="-240">
                <a:solidFill>
                  <a:srgbClr val="333333"/>
                </a:solidFill>
                <a:latin typeface="ITC Avant Garde Gothic"/>
                <a:ea typeface="ITC Avant Garde Gothic"/>
                <a:cs typeface="ITC Avant Garde Gothic"/>
                <a:sym typeface="ITC Avant Garde Gothic"/>
              </a:rPr>
              <a:t>POC Scope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66750" y="3743325"/>
            <a:ext cx="2876550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90"/>
              </a:lnSpc>
              <a:spcBef>
                <a:spcPct val="0"/>
              </a:spcBef>
            </a:pPr>
            <a:r>
              <a:rPr lang="en-US" sz="3075" u="none" strike="noStrike" spc="-92">
                <a:solidFill>
                  <a:srgbClr val="4D4D4D"/>
                </a:solidFill>
                <a:latin typeface="ITC Avant Garde Gothic"/>
                <a:ea typeface="ITC Avant Garde Gothic"/>
                <a:cs typeface="ITC Avant Garde Gothic"/>
                <a:sym typeface="ITC Avant Garde Gothic"/>
              </a:rPr>
              <a:t>User Selection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66750" y="5722056"/>
            <a:ext cx="2876550" cy="1470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40"/>
              </a:lnSpc>
              <a:spcBef>
                <a:spcPct val="0"/>
              </a:spcBef>
            </a:pPr>
            <a:r>
              <a:rPr lang="en-US" sz="2100" u="none" strike="noStrike">
                <a:solidFill>
                  <a:srgbClr val="333333"/>
                </a:solidFill>
                <a:latin typeface="TT Fors"/>
                <a:ea typeface="TT Fors"/>
                <a:cs typeface="TT Fors"/>
                <a:sym typeface="TT Fors"/>
              </a:rPr>
              <a:t>Identify and select 150-300 users for participation in the pilot.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676775" y="3743325"/>
            <a:ext cx="2876550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90"/>
              </a:lnSpc>
              <a:spcBef>
                <a:spcPct val="0"/>
              </a:spcBef>
            </a:pPr>
            <a:r>
              <a:rPr lang="en-US" sz="3075" u="none" strike="noStrike" spc="-92">
                <a:solidFill>
                  <a:srgbClr val="4D4D4D"/>
                </a:solidFill>
                <a:latin typeface="ITC Avant Garde Gothic"/>
                <a:ea typeface="ITC Avant Garde Gothic"/>
                <a:cs typeface="ITC Avant Garde Gothic"/>
                <a:sym typeface="ITC Avant Garde Gothic"/>
              </a:rPr>
              <a:t>Setup Phase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676775" y="5722056"/>
            <a:ext cx="2876550" cy="1470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40"/>
              </a:lnSpc>
              <a:spcBef>
                <a:spcPct val="0"/>
              </a:spcBef>
            </a:pPr>
            <a:r>
              <a:rPr lang="en-US" sz="2100" u="none" strike="noStrike">
                <a:solidFill>
                  <a:srgbClr val="333333"/>
                </a:solidFill>
                <a:latin typeface="TT Fors"/>
                <a:ea typeface="TT Fors"/>
                <a:cs typeface="TT Fors"/>
                <a:sym typeface="TT Fors"/>
              </a:rPr>
              <a:t>Establish necessary infrastructure and tools to support the pilot program.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991600" y="3743325"/>
            <a:ext cx="2876550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90"/>
              </a:lnSpc>
              <a:spcBef>
                <a:spcPct val="0"/>
              </a:spcBef>
            </a:pPr>
            <a:r>
              <a:rPr lang="en-US" sz="3075" u="none" strike="noStrike" spc="-92">
                <a:solidFill>
                  <a:srgbClr val="4D4D4D"/>
                </a:solidFill>
                <a:latin typeface="ITC Avant Garde Gothic"/>
                <a:ea typeface="ITC Avant Garde Gothic"/>
                <a:cs typeface="ITC Avant Garde Gothic"/>
                <a:sym typeface="ITC Avant Garde Gothic"/>
              </a:rPr>
              <a:t>Implementation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3306425" y="3743325"/>
            <a:ext cx="2876550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90"/>
              </a:lnSpc>
              <a:spcBef>
                <a:spcPct val="0"/>
              </a:spcBef>
            </a:pPr>
            <a:r>
              <a:rPr lang="en-US" sz="3075" u="none" strike="noStrike" spc="-92">
                <a:solidFill>
                  <a:srgbClr val="4D4D4D"/>
                </a:solidFill>
                <a:latin typeface="ITC Avant Garde Gothic"/>
                <a:ea typeface="ITC Avant Garde Gothic"/>
                <a:cs typeface="ITC Avant Garde Gothic"/>
                <a:sym typeface="ITC Avant Garde Gothic"/>
              </a:rPr>
              <a:t>Review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8991600" y="5722056"/>
            <a:ext cx="2876550" cy="1470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40"/>
              </a:lnSpc>
              <a:spcBef>
                <a:spcPct val="0"/>
              </a:spcBef>
            </a:pPr>
            <a:r>
              <a:rPr lang="en-US" sz="2100" u="none" strike="noStrike">
                <a:solidFill>
                  <a:srgbClr val="333333"/>
                </a:solidFill>
                <a:latin typeface="TT Fors"/>
                <a:ea typeface="TT Fors"/>
                <a:cs typeface="TT Fors"/>
                <a:sym typeface="TT Fors"/>
              </a:rPr>
              <a:t>Deploy the solution to selected users, ensuring smooth operation and support.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3306425" y="5722056"/>
            <a:ext cx="2876550" cy="1470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40"/>
              </a:lnSpc>
              <a:spcBef>
                <a:spcPct val="0"/>
              </a:spcBef>
            </a:pPr>
            <a:r>
              <a:rPr lang="en-US" sz="2100" u="none" strike="noStrike">
                <a:solidFill>
                  <a:srgbClr val="333333"/>
                </a:solidFill>
                <a:latin typeface="TT Fors"/>
                <a:ea typeface="TT Fors"/>
                <a:cs typeface="TT Fors"/>
                <a:sym typeface="TT Fors"/>
              </a:rPr>
              <a:t>Analyze feedback and performance metrics to assess pilot effectiveness.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15430959" y="752281"/>
            <a:ext cx="2190291" cy="809819"/>
            <a:chOff x="0" y="0"/>
            <a:chExt cx="2920388" cy="1079758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079758" cy="1079758"/>
            </a:xfrm>
            <a:custGeom>
              <a:avLst/>
              <a:gdLst/>
              <a:ahLst/>
              <a:cxnLst/>
              <a:rect l="l" t="t" r="r" b="b"/>
              <a:pathLst>
                <a:path w="1079758" h="1079758">
                  <a:moveTo>
                    <a:pt x="0" y="0"/>
                  </a:moveTo>
                  <a:lnTo>
                    <a:pt x="1079758" y="0"/>
                  </a:lnTo>
                  <a:lnTo>
                    <a:pt x="1079758" y="1079758"/>
                  </a:lnTo>
                  <a:lnTo>
                    <a:pt x="0" y="10797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920315" y="0"/>
              <a:ext cx="1079758" cy="1079758"/>
            </a:xfrm>
            <a:custGeom>
              <a:avLst/>
              <a:gdLst/>
              <a:ahLst/>
              <a:cxnLst/>
              <a:rect l="l" t="t" r="r" b="b"/>
              <a:pathLst>
                <a:path w="1079758" h="1079758">
                  <a:moveTo>
                    <a:pt x="0" y="0"/>
                  </a:moveTo>
                  <a:lnTo>
                    <a:pt x="1079758" y="0"/>
                  </a:lnTo>
                  <a:lnTo>
                    <a:pt x="1079758" y="1079758"/>
                  </a:lnTo>
                  <a:lnTo>
                    <a:pt x="0" y="10797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1840630" y="0"/>
              <a:ext cx="1079758" cy="1079758"/>
            </a:xfrm>
            <a:custGeom>
              <a:avLst/>
              <a:gdLst/>
              <a:ahLst/>
              <a:cxnLst/>
              <a:rect l="l" t="t" r="r" b="b"/>
              <a:pathLst>
                <a:path w="1079758" h="1079758">
                  <a:moveTo>
                    <a:pt x="0" y="0"/>
                  </a:moveTo>
                  <a:lnTo>
                    <a:pt x="1079758" y="0"/>
                  </a:lnTo>
                  <a:lnTo>
                    <a:pt x="1079758" y="1079758"/>
                  </a:lnTo>
                  <a:lnTo>
                    <a:pt x="0" y="10797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8287542" cy="102780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" y="0"/>
            <a:ext cx="18287543" cy="10287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2"/>
          <p:cNvSpPr txBox="1"/>
          <p:nvPr/>
        </p:nvSpPr>
        <p:spPr>
          <a:xfrm>
            <a:off x="9885993" y="6401748"/>
            <a:ext cx="7208994" cy="194567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lvl="0" inden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u="none" strike="noStrike" kern="1200" spc="-240" dirty="0">
                <a:solidFill>
                  <a:schemeClr val="tx2"/>
                </a:solidFill>
                <a:latin typeface="+mj-lt"/>
                <a:ea typeface="+mj-ea"/>
                <a:cs typeface="+mj-cs"/>
                <a:sym typeface="ITC Avant Garde Gothic"/>
              </a:rPr>
              <a:t>Thank You!</a:t>
            </a:r>
          </a:p>
        </p:txBody>
      </p:sp>
      <p:pic>
        <p:nvPicPr>
          <p:cNvPr id="37" name="Graphic 36" descr="Accept">
            <a:extLst>
              <a:ext uri="{FF2B5EF4-FFF2-40B4-BE49-F238E27FC236}">
                <a16:creationId xmlns:a16="http://schemas.microsoft.com/office/drawing/2014/main" id="{6D2E9AC5-4B6E-7753-9383-B6DB6BB389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0705" y="2722979"/>
            <a:ext cx="6212640" cy="6212640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379" y="-8965"/>
            <a:ext cx="9358011" cy="10295969"/>
            <a:chOff x="305" y="-5977"/>
            <a:chExt cx="6238675" cy="6863979"/>
          </a:xfrm>
        </p:grpSpPr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66750" y="5143500"/>
            <a:ext cx="819150" cy="446049"/>
            <a:chOff x="0" y="0"/>
            <a:chExt cx="1092200" cy="594732"/>
          </a:xfrm>
        </p:grpSpPr>
        <p:sp>
          <p:nvSpPr>
            <p:cNvPr id="3" name="Freeform 3"/>
            <p:cNvSpPr/>
            <p:nvPr/>
          </p:nvSpPr>
          <p:spPr>
            <a:xfrm>
              <a:off x="497468" y="0"/>
              <a:ext cx="594732" cy="594732"/>
            </a:xfrm>
            <a:custGeom>
              <a:avLst/>
              <a:gdLst/>
              <a:ahLst/>
              <a:cxnLst/>
              <a:rect l="l" t="t" r="r" b="b"/>
              <a:pathLst>
                <a:path w="594732" h="594732">
                  <a:moveTo>
                    <a:pt x="0" y="0"/>
                  </a:moveTo>
                  <a:lnTo>
                    <a:pt x="594732" y="0"/>
                  </a:lnTo>
                  <a:lnTo>
                    <a:pt x="594732" y="594732"/>
                  </a:lnTo>
                  <a:lnTo>
                    <a:pt x="0" y="5947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0" y="0"/>
              <a:ext cx="594732" cy="594732"/>
            </a:xfrm>
            <a:custGeom>
              <a:avLst/>
              <a:gdLst/>
              <a:ahLst/>
              <a:cxnLst/>
              <a:rect l="l" t="t" r="r" b="b"/>
              <a:pathLst>
                <a:path w="594732" h="594732">
                  <a:moveTo>
                    <a:pt x="0" y="0"/>
                  </a:moveTo>
                  <a:lnTo>
                    <a:pt x="594732" y="0"/>
                  </a:lnTo>
                  <a:lnTo>
                    <a:pt x="594732" y="594732"/>
                  </a:lnTo>
                  <a:lnTo>
                    <a:pt x="0" y="5947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4981575" y="5143500"/>
            <a:ext cx="819150" cy="446049"/>
            <a:chOff x="0" y="0"/>
            <a:chExt cx="1092200" cy="594732"/>
          </a:xfrm>
        </p:grpSpPr>
        <p:sp>
          <p:nvSpPr>
            <p:cNvPr id="6" name="Freeform 6"/>
            <p:cNvSpPr/>
            <p:nvPr/>
          </p:nvSpPr>
          <p:spPr>
            <a:xfrm>
              <a:off x="497468" y="0"/>
              <a:ext cx="594732" cy="594732"/>
            </a:xfrm>
            <a:custGeom>
              <a:avLst/>
              <a:gdLst/>
              <a:ahLst/>
              <a:cxnLst/>
              <a:rect l="l" t="t" r="r" b="b"/>
              <a:pathLst>
                <a:path w="594732" h="594732">
                  <a:moveTo>
                    <a:pt x="0" y="0"/>
                  </a:moveTo>
                  <a:lnTo>
                    <a:pt x="594732" y="0"/>
                  </a:lnTo>
                  <a:lnTo>
                    <a:pt x="594732" y="594732"/>
                  </a:lnTo>
                  <a:lnTo>
                    <a:pt x="0" y="5947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0"/>
              <a:ext cx="594732" cy="594732"/>
            </a:xfrm>
            <a:custGeom>
              <a:avLst/>
              <a:gdLst/>
              <a:ahLst/>
              <a:cxnLst/>
              <a:rect l="l" t="t" r="r" b="b"/>
              <a:pathLst>
                <a:path w="594732" h="594732">
                  <a:moveTo>
                    <a:pt x="0" y="0"/>
                  </a:moveTo>
                  <a:lnTo>
                    <a:pt x="594732" y="0"/>
                  </a:lnTo>
                  <a:lnTo>
                    <a:pt x="594732" y="594732"/>
                  </a:lnTo>
                  <a:lnTo>
                    <a:pt x="0" y="5947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296400" y="5143500"/>
            <a:ext cx="819150" cy="446049"/>
            <a:chOff x="0" y="0"/>
            <a:chExt cx="1092200" cy="594732"/>
          </a:xfrm>
        </p:grpSpPr>
        <p:sp>
          <p:nvSpPr>
            <p:cNvPr id="9" name="Freeform 9"/>
            <p:cNvSpPr/>
            <p:nvPr/>
          </p:nvSpPr>
          <p:spPr>
            <a:xfrm>
              <a:off x="497468" y="0"/>
              <a:ext cx="594732" cy="594732"/>
            </a:xfrm>
            <a:custGeom>
              <a:avLst/>
              <a:gdLst/>
              <a:ahLst/>
              <a:cxnLst/>
              <a:rect l="l" t="t" r="r" b="b"/>
              <a:pathLst>
                <a:path w="594732" h="594732">
                  <a:moveTo>
                    <a:pt x="0" y="0"/>
                  </a:moveTo>
                  <a:lnTo>
                    <a:pt x="594732" y="0"/>
                  </a:lnTo>
                  <a:lnTo>
                    <a:pt x="594732" y="594732"/>
                  </a:lnTo>
                  <a:lnTo>
                    <a:pt x="0" y="5947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0" y="0"/>
              <a:ext cx="594732" cy="594732"/>
            </a:xfrm>
            <a:custGeom>
              <a:avLst/>
              <a:gdLst/>
              <a:ahLst/>
              <a:cxnLst/>
              <a:rect l="l" t="t" r="r" b="b"/>
              <a:pathLst>
                <a:path w="594732" h="594732">
                  <a:moveTo>
                    <a:pt x="0" y="0"/>
                  </a:moveTo>
                  <a:lnTo>
                    <a:pt x="594732" y="0"/>
                  </a:lnTo>
                  <a:lnTo>
                    <a:pt x="594732" y="594732"/>
                  </a:lnTo>
                  <a:lnTo>
                    <a:pt x="0" y="5947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3611225" y="5143500"/>
            <a:ext cx="819150" cy="446049"/>
            <a:chOff x="0" y="0"/>
            <a:chExt cx="1092200" cy="594732"/>
          </a:xfrm>
        </p:grpSpPr>
        <p:sp>
          <p:nvSpPr>
            <p:cNvPr id="12" name="Freeform 12"/>
            <p:cNvSpPr/>
            <p:nvPr/>
          </p:nvSpPr>
          <p:spPr>
            <a:xfrm>
              <a:off x="497468" y="0"/>
              <a:ext cx="594732" cy="594732"/>
            </a:xfrm>
            <a:custGeom>
              <a:avLst/>
              <a:gdLst/>
              <a:ahLst/>
              <a:cxnLst/>
              <a:rect l="l" t="t" r="r" b="b"/>
              <a:pathLst>
                <a:path w="594732" h="594732">
                  <a:moveTo>
                    <a:pt x="0" y="0"/>
                  </a:moveTo>
                  <a:lnTo>
                    <a:pt x="594732" y="0"/>
                  </a:lnTo>
                  <a:lnTo>
                    <a:pt x="594732" y="594732"/>
                  </a:lnTo>
                  <a:lnTo>
                    <a:pt x="0" y="5947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0" y="0"/>
              <a:ext cx="594732" cy="594732"/>
            </a:xfrm>
            <a:custGeom>
              <a:avLst/>
              <a:gdLst/>
              <a:ahLst/>
              <a:cxnLst/>
              <a:rect l="l" t="t" r="r" b="b"/>
              <a:pathLst>
                <a:path w="594732" h="594732">
                  <a:moveTo>
                    <a:pt x="0" y="0"/>
                  </a:moveTo>
                  <a:lnTo>
                    <a:pt x="594732" y="0"/>
                  </a:lnTo>
                  <a:lnTo>
                    <a:pt x="594732" y="594732"/>
                  </a:lnTo>
                  <a:lnTo>
                    <a:pt x="0" y="5947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4" name="Freeform 14"/>
          <p:cNvSpPr/>
          <p:nvPr/>
        </p:nvSpPr>
        <p:spPr>
          <a:xfrm>
            <a:off x="16383119" y="1012185"/>
            <a:ext cx="876181" cy="521980"/>
          </a:xfrm>
          <a:custGeom>
            <a:avLst/>
            <a:gdLst/>
            <a:ahLst/>
            <a:cxnLst/>
            <a:rect l="l" t="t" r="r" b="b"/>
            <a:pathLst>
              <a:path w="876181" h="521980">
                <a:moveTo>
                  <a:pt x="0" y="0"/>
                </a:moveTo>
                <a:lnTo>
                  <a:pt x="876181" y="0"/>
                </a:lnTo>
                <a:lnTo>
                  <a:pt x="876181" y="521980"/>
                </a:lnTo>
                <a:lnTo>
                  <a:pt x="0" y="52198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5" name="Group 15"/>
          <p:cNvGrpSpPr/>
          <p:nvPr/>
        </p:nvGrpSpPr>
        <p:grpSpPr>
          <a:xfrm>
            <a:off x="666750" y="6038850"/>
            <a:ext cx="2571750" cy="2326640"/>
            <a:chOff x="0" y="0"/>
            <a:chExt cx="3429000" cy="3102187"/>
          </a:xfrm>
        </p:grpSpPr>
        <p:sp>
          <p:nvSpPr>
            <p:cNvPr id="16" name="TextBox 16"/>
            <p:cNvSpPr txBox="1"/>
            <p:nvPr/>
          </p:nvSpPr>
          <p:spPr>
            <a:xfrm>
              <a:off x="0" y="1154007"/>
              <a:ext cx="3429000" cy="19481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940"/>
                </a:lnSpc>
              </a:pPr>
              <a:r>
                <a:rPr lang="en-US" sz="2100" spc="-52">
                  <a:solidFill>
                    <a:srgbClr val="333333"/>
                  </a:solidFill>
                  <a:latin typeface="TT Fors"/>
                  <a:ea typeface="TT Fors"/>
                  <a:cs typeface="TT Fors"/>
                  <a:sym typeface="TT Fors"/>
                </a:rPr>
                <a:t>Inconsistent action capture leads to missed opportunities for teams.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66675"/>
              <a:ext cx="2199121" cy="7143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839"/>
                </a:lnSpc>
                <a:spcBef>
                  <a:spcPct val="0"/>
                </a:spcBef>
              </a:pPr>
              <a:r>
                <a:rPr lang="en-US" sz="3199" u="none" strike="noStrike" spc="-95">
                  <a:solidFill>
                    <a:srgbClr val="B34700"/>
                  </a:solidFill>
                  <a:latin typeface="ITC Avant Garde Gothic"/>
                  <a:ea typeface="ITC Avant Garde Gothic"/>
                  <a:cs typeface="ITC Avant Garde Gothic"/>
                  <a:sym typeface="ITC Avant Garde Gothic"/>
                </a:rPr>
                <a:t>01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4981575" y="6038850"/>
            <a:ext cx="2571750" cy="2326640"/>
            <a:chOff x="0" y="0"/>
            <a:chExt cx="3429000" cy="3102187"/>
          </a:xfrm>
        </p:grpSpPr>
        <p:sp>
          <p:nvSpPr>
            <p:cNvPr id="19" name="TextBox 19"/>
            <p:cNvSpPr txBox="1"/>
            <p:nvPr/>
          </p:nvSpPr>
          <p:spPr>
            <a:xfrm>
              <a:off x="0" y="1154007"/>
              <a:ext cx="3429000" cy="19481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940"/>
                </a:lnSpc>
              </a:pPr>
              <a:r>
                <a:rPr lang="en-US" sz="2100" spc="-52">
                  <a:solidFill>
                    <a:srgbClr val="333333"/>
                  </a:solidFill>
                  <a:latin typeface="TT Fors"/>
                  <a:ea typeface="TT Fors"/>
                  <a:cs typeface="TT Fors"/>
                  <a:sym typeface="TT Fors"/>
                </a:rPr>
                <a:t>Actions scattered across emails and chats create confusion and delays.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66675"/>
              <a:ext cx="2199121" cy="7143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839"/>
                </a:lnSpc>
                <a:spcBef>
                  <a:spcPct val="0"/>
                </a:spcBef>
              </a:pPr>
              <a:r>
                <a:rPr lang="en-US" sz="3199" u="none" strike="noStrike" spc="-95">
                  <a:solidFill>
                    <a:srgbClr val="B34700"/>
                  </a:solidFill>
                  <a:latin typeface="ITC Avant Garde Gothic"/>
                  <a:ea typeface="ITC Avant Garde Gothic"/>
                  <a:cs typeface="ITC Avant Garde Gothic"/>
                  <a:sym typeface="ITC Avant Garde Gothic"/>
                </a:rPr>
                <a:t>02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9296400" y="6038850"/>
            <a:ext cx="2571750" cy="2698115"/>
            <a:chOff x="0" y="0"/>
            <a:chExt cx="3429000" cy="3597487"/>
          </a:xfrm>
        </p:grpSpPr>
        <p:sp>
          <p:nvSpPr>
            <p:cNvPr id="22" name="TextBox 22"/>
            <p:cNvSpPr txBox="1"/>
            <p:nvPr/>
          </p:nvSpPr>
          <p:spPr>
            <a:xfrm>
              <a:off x="0" y="1154007"/>
              <a:ext cx="3429000" cy="24434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940"/>
                </a:lnSpc>
              </a:pPr>
              <a:r>
                <a:rPr lang="en-US" sz="2100" spc="-52">
                  <a:solidFill>
                    <a:srgbClr val="333333"/>
                  </a:solidFill>
                  <a:latin typeface="TT Fors"/>
                  <a:ea typeface="TT Fors"/>
                  <a:cs typeface="TT Fors"/>
                  <a:sym typeface="TT Fors"/>
                </a:rPr>
                <a:t>Lack of ownership results in unmonitored tasks and accountability gaps.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66675"/>
              <a:ext cx="2199121" cy="7143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839"/>
                </a:lnSpc>
                <a:spcBef>
                  <a:spcPct val="0"/>
                </a:spcBef>
              </a:pPr>
              <a:r>
                <a:rPr lang="en-US" sz="3199" u="none" strike="noStrike" spc="-95">
                  <a:solidFill>
                    <a:srgbClr val="B34700"/>
                  </a:solidFill>
                  <a:latin typeface="ITC Avant Garde Gothic"/>
                  <a:ea typeface="ITC Avant Garde Gothic"/>
                  <a:cs typeface="ITC Avant Garde Gothic"/>
                  <a:sym typeface="ITC Avant Garde Gothic"/>
                </a:rPr>
                <a:t>03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3611225" y="6038850"/>
            <a:ext cx="2571750" cy="2326640"/>
            <a:chOff x="0" y="0"/>
            <a:chExt cx="3429000" cy="3102187"/>
          </a:xfrm>
        </p:grpSpPr>
        <p:sp>
          <p:nvSpPr>
            <p:cNvPr id="25" name="TextBox 25"/>
            <p:cNvSpPr txBox="1"/>
            <p:nvPr/>
          </p:nvSpPr>
          <p:spPr>
            <a:xfrm>
              <a:off x="0" y="1154007"/>
              <a:ext cx="3429000" cy="19481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940"/>
                </a:lnSpc>
              </a:pPr>
              <a:r>
                <a:rPr lang="en-US" sz="2100" spc="-52">
                  <a:solidFill>
                    <a:srgbClr val="333333"/>
                  </a:solidFill>
                  <a:latin typeface="TT Fors"/>
                  <a:ea typeface="TT Fors"/>
                  <a:cs typeface="TT Fors"/>
                  <a:sym typeface="TT Fors"/>
                </a:rPr>
                <a:t>Leadership blind spots hinder effective decision-making and strategic alignment.</a:t>
              </a: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-66675"/>
              <a:ext cx="2199121" cy="7143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839"/>
                </a:lnSpc>
                <a:spcBef>
                  <a:spcPct val="0"/>
                </a:spcBef>
              </a:pPr>
              <a:r>
                <a:rPr lang="en-US" sz="3199" u="none" strike="noStrike" spc="-95">
                  <a:solidFill>
                    <a:srgbClr val="B34700"/>
                  </a:solidFill>
                  <a:latin typeface="ITC Avant Garde Gothic"/>
                  <a:ea typeface="ITC Avant Garde Gothic"/>
                  <a:cs typeface="ITC Avant Garde Gothic"/>
                  <a:sym typeface="ITC Avant Garde Gothic"/>
                </a:rPr>
                <a:t>04</a:t>
              </a:r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666750" y="657225"/>
            <a:ext cx="14077950" cy="12223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000"/>
              </a:lnSpc>
              <a:spcBef>
                <a:spcPct val="0"/>
              </a:spcBef>
            </a:pPr>
            <a:r>
              <a:rPr lang="en-US" sz="8000" u="none" strike="noStrike" spc="-240">
                <a:solidFill>
                  <a:srgbClr val="333333"/>
                </a:solidFill>
                <a:latin typeface="ITC Avant Garde Gothic"/>
                <a:ea typeface="ITC Avant Garde Gothic"/>
                <a:cs typeface="ITC Avant Garde Gothic"/>
                <a:sym typeface="ITC Avant Garde Gothic"/>
              </a:rPr>
              <a:t>The Problem: Actions Lost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303343" y="7829550"/>
            <a:ext cx="4846643" cy="1791955"/>
            <a:chOff x="0" y="0"/>
            <a:chExt cx="6462190" cy="238927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89273" cy="2389273"/>
            </a:xfrm>
            <a:custGeom>
              <a:avLst/>
              <a:gdLst/>
              <a:ahLst/>
              <a:cxnLst/>
              <a:rect l="l" t="t" r="r" b="b"/>
              <a:pathLst>
                <a:path w="2389273" h="2389273">
                  <a:moveTo>
                    <a:pt x="0" y="0"/>
                  </a:moveTo>
                  <a:lnTo>
                    <a:pt x="2389273" y="0"/>
                  </a:lnTo>
                  <a:lnTo>
                    <a:pt x="2389273" y="2389273"/>
                  </a:lnTo>
                  <a:lnTo>
                    <a:pt x="0" y="23892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2036459" y="0"/>
              <a:ext cx="2389273" cy="2389273"/>
            </a:xfrm>
            <a:custGeom>
              <a:avLst/>
              <a:gdLst/>
              <a:ahLst/>
              <a:cxnLst/>
              <a:rect l="l" t="t" r="r" b="b"/>
              <a:pathLst>
                <a:path w="2389273" h="2389273">
                  <a:moveTo>
                    <a:pt x="0" y="0"/>
                  </a:moveTo>
                  <a:lnTo>
                    <a:pt x="2389273" y="0"/>
                  </a:lnTo>
                  <a:lnTo>
                    <a:pt x="2389273" y="2389273"/>
                  </a:lnTo>
                  <a:lnTo>
                    <a:pt x="0" y="23892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4072917" y="0"/>
              <a:ext cx="2389273" cy="2389273"/>
            </a:xfrm>
            <a:custGeom>
              <a:avLst/>
              <a:gdLst/>
              <a:ahLst/>
              <a:cxnLst/>
              <a:rect l="l" t="t" r="r" b="b"/>
              <a:pathLst>
                <a:path w="2389273" h="2389273">
                  <a:moveTo>
                    <a:pt x="0" y="0"/>
                  </a:moveTo>
                  <a:lnTo>
                    <a:pt x="2389273" y="0"/>
                  </a:lnTo>
                  <a:lnTo>
                    <a:pt x="2389273" y="2389273"/>
                  </a:lnTo>
                  <a:lnTo>
                    <a:pt x="0" y="23892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Freeform 6"/>
          <p:cNvSpPr/>
          <p:nvPr/>
        </p:nvSpPr>
        <p:spPr>
          <a:xfrm>
            <a:off x="16383119" y="1040120"/>
            <a:ext cx="876181" cy="521980"/>
          </a:xfrm>
          <a:custGeom>
            <a:avLst/>
            <a:gdLst/>
            <a:ahLst/>
            <a:cxnLst/>
            <a:rect l="l" t="t" r="r" b="b"/>
            <a:pathLst>
              <a:path w="876181" h="521980">
                <a:moveTo>
                  <a:pt x="0" y="0"/>
                </a:moveTo>
                <a:lnTo>
                  <a:pt x="876181" y="0"/>
                </a:lnTo>
                <a:lnTo>
                  <a:pt x="876181" y="521980"/>
                </a:lnTo>
                <a:lnTo>
                  <a:pt x="0" y="52198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666750" y="659606"/>
            <a:ext cx="6886575" cy="3550444"/>
            <a:chOff x="0" y="-9525"/>
            <a:chExt cx="9182100" cy="4733925"/>
          </a:xfrm>
        </p:grpSpPr>
        <p:sp>
          <p:nvSpPr>
            <p:cNvPr id="8" name="TextBox 8"/>
            <p:cNvSpPr txBox="1"/>
            <p:nvPr/>
          </p:nvSpPr>
          <p:spPr>
            <a:xfrm>
              <a:off x="0" y="-9525"/>
              <a:ext cx="9182100" cy="274947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8000"/>
                </a:lnSpc>
                <a:spcBef>
                  <a:spcPct val="0"/>
                </a:spcBef>
              </a:pPr>
              <a:r>
                <a:rPr lang="en-US" sz="8000" u="none" strike="noStrike" spc="-240" dirty="0">
                  <a:solidFill>
                    <a:srgbClr val="535353"/>
                  </a:solidFill>
                  <a:latin typeface="ITC Avant Garde Gothic"/>
                  <a:ea typeface="ITC Avant Garde Gothic"/>
                  <a:cs typeface="ITC Avant Garde Gothic"/>
                  <a:sym typeface="ITC Avant Garde Gothic"/>
                </a:rPr>
                <a:t>Value Proposition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3362325"/>
              <a:ext cx="9182100" cy="13620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839"/>
                </a:lnSpc>
                <a:spcBef>
                  <a:spcPct val="0"/>
                </a:spcBef>
              </a:pPr>
              <a:r>
                <a:rPr lang="en-US" sz="3199" u="none" strike="noStrike" spc="-95">
                  <a:solidFill>
                    <a:srgbClr val="B34700"/>
                  </a:solidFill>
                  <a:latin typeface="ITC Avant Garde Gothic"/>
                  <a:ea typeface="ITC Avant Garde Gothic"/>
                  <a:cs typeface="ITC Avant Garde Gothic"/>
                  <a:sym typeface="ITC Avant Garde Gothic"/>
                </a:rPr>
                <a:t>Transforming Meetings into Actionable Deliverables Efficiently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9296400" y="1562100"/>
            <a:ext cx="6886575" cy="1956435"/>
            <a:chOff x="0" y="0"/>
            <a:chExt cx="9182100" cy="2608580"/>
          </a:xfrm>
        </p:grpSpPr>
        <p:sp>
          <p:nvSpPr>
            <p:cNvPr id="11" name="TextBox 11"/>
            <p:cNvSpPr txBox="1"/>
            <p:nvPr/>
          </p:nvSpPr>
          <p:spPr>
            <a:xfrm>
              <a:off x="0" y="1155700"/>
              <a:ext cx="9182100" cy="14528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940"/>
                </a:lnSpc>
                <a:spcBef>
                  <a:spcPct val="0"/>
                </a:spcBef>
              </a:pPr>
              <a:r>
                <a:rPr lang="en-US" sz="2100">
                  <a:solidFill>
                    <a:srgbClr val="333333"/>
                  </a:solidFill>
                  <a:latin typeface="TT Fors"/>
                  <a:ea typeface="TT Fors"/>
                  <a:cs typeface="TT Fors"/>
                  <a:sym typeface="TT Fors"/>
                </a:rPr>
                <a:t>Auto-capture functionality ensures that critical actions are recorded in real-time, preventing any omissions during discussions or meetings.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104775"/>
              <a:ext cx="9182100" cy="6263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40"/>
                </a:lnSpc>
                <a:spcBef>
                  <a:spcPct val="0"/>
                </a:spcBef>
              </a:pPr>
              <a:r>
                <a:rPr lang="en-US" sz="2600" u="none" strike="noStrike" spc="-78">
                  <a:solidFill>
                    <a:srgbClr val="333333"/>
                  </a:solidFill>
                  <a:latin typeface="ITC Avant Garde Gothic"/>
                  <a:ea typeface="ITC Avant Garde Gothic"/>
                  <a:cs typeface="ITC Avant Garde Gothic"/>
                  <a:sym typeface="ITC Avant Garde Gothic"/>
                </a:rPr>
                <a:t>Automated Capture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9296400" y="4248150"/>
            <a:ext cx="6886575" cy="1956435"/>
            <a:chOff x="0" y="0"/>
            <a:chExt cx="9182100" cy="2608580"/>
          </a:xfrm>
        </p:grpSpPr>
        <p:sp>
          <p:nvSpPr>
            <p:cNvPr id="14" name="TextBox 14"/>
            <p:cNvSpPr txBox="1"/>
            <p:nvPr/>
          </p:nvSpPr>
          <p:spPr>
            <a:xfrm>
              <a:off x="0" y="1155700"/>
              <a:ext cx="9182100" cy="14528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940"/>
                </a:lnSpc>
                <a:spcBef>
                  <a:spcPct val="0"/>
                </a:spcBef>
              </a:pPr>
              <a:r>
                <a:rPr lang="en-US" sz="2100">
                  <a:solidFill>
                    <a:srgbClr val="333333"/>
                  </a:solidFill>
                  <a:latin typeface="TT Fors"/>
                  <a:ea typeface="TT Fors"/>
                  <a:cs typeface="TT Fors"/>
                  <a:sym typeface="TT Fors"/>
                </a:rPr>
                <a:t>Assigning clear owners to each action item boosts accountability and ensures that tasks are monitored until completion by responsible individuals.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104775"/>
              <a:ext cx="9182100" cy="6263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40"/>
                </a:lnSpc>
                <a:spcBef>
                  <a:spcPct val="0"/>
                </a:spcBef>
              </a:pPr>
              <a:r>
                <a:rPr lang="en-US" sz="2600" u="none" strike="noStrike" spc="-78">
                  <a:solidFill>
                    <a:srgbClr val="333333"/>
                  </a:solidFill>
                  <a:latin typeface="ITC Avant Garde Gothic"/>
                  <a:ea typeface="ITC Avant Garde Gothic"/>
                  <a:cs typeface="ITC Avant Garde Gothic"/>
                  <a:sym typeface="ITC Avant Garde Gothic"/>
                </a:rPr>
                <a:t>Clear Ownership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9296400" y="6938010"/>
            <a:ext cx="6886575" cy="1956435"/>
            <a:chOff x="0" y="0"/>
            <a:chExt cx="9182100" cy="2608580"/>
          </a:xfrm>
        </p:grpSpPr>
        <p:sp>
          <p:nvSpPr>
            <p:cNvPr id="17" name="TextBox 17"/>
            <p:cNvSpPr txBox="1"/>
            <p:nvPr/>
          </p:nvSpPr>
          <p:spPr>
            <a:xfrm>
              <a:off x="0" y="1155700"/>
              <a:ext cx="9182100" cy="14528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940"/>
                </a:lnSpc>
                <a:spcBef>
                  <a:spcPct val="0"/>
                </a:spcBef>
              </a:pPr>
              <a:r>
                <a:rPr lang="en-US" sz="2100">
                  <a:solidFill>
                    <a:srgbClr val="333333"/>
                  </a:solidFill>
                  <a:latin typeface="TT Fors"/>
                  <a:ea typeface="TT Fors"/>
                  <a:cs typeface="TT Fors"/>
                  <a:sym typeface="TT Fors"/>
                </a:rPr>
                <a:t>The streamlined process facilitates quicker task execution, enabling teams to operate at a </a:t>
              </a:r>
              <a:r>
                <a:rPr lang="en-US" sz="2100" b="1">
                  <a:solidFill>
                    <a:srgbClr val="333333"/>
                  </a:solidFill>
                  <a:latin typeface="TT Fors Bold"/>
                  <a:ea typeface="TT Fors Bold"/>
                  <a:cs typeface="TT Fors Bold"/>
                  <a:sym typeface="TT Fors Bold"/>
                </a:rPr>
                <a:t>higher efficiency</a:t>
              </a:r>
              <a:r>
                <a:rPr lang="en-US" sz="2100">
                  <a:solidFill>
                    <a:srgbClr val="333333"/>
                  </a:solidFill>
                  <a:latin typeface="TT Fors"/>
                  <a:ea typeface="TT Fors"/>
                  <a:cs typeface="TT Fors"/>
                  <a:sym typeface="TT Fors"/>
                </a:rPr>
                <a:t> and significantly reduce project timelines.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104775"/>
              <a:ext cx="9182100" cy="6263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40"/>
                </a:lnSpc>
                <a:spcBef>
                  <a:spcPct val="0"/>
                </a:spcBef>
              </a:pPr>
              <a:r>
                <a:rPr lang="en-US" sz="2600" u="none" strike="noStrike" spc="-78">
                  <a:solidFill>
                    <a:srgbClr val="333333"/>
                  </a:solidFill>
                  <a:latin typeface="ITC Avant Garde Gothic"/>
                  <a:ea typeface="ITC Avant Garde Gothic"/>
                  <a:cs typeface="ITC Avant Garde Gothic"/>
                  <a:sym typeface="ITC Avant Garde Gothic"/>
                </a:rPr>
                <a:t>Faster Execution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66750" y="657225"/>
            <a:ext cx="5448300" cy="20621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000"/>
              </a:lnSpc>
              <a:spcBef>
                <a:spcPct val="0"/>
              </a:spcBef>
            </a:pPr>
            <a:r>
              <a:rPr lang="en-US" sz="8000" u="none" strike="noStrike" spc="-240" dirty="0">
                <a:solidFill>
                  <a:schemeClr val="tx1">
                    <a:lumMod val="75000"/>
                    <a:lumOff val="25000"/>
                  </a:schemeClr>
                </a:solidFill>
                <a:latin typeface="ITC Avant Garde Gothic"/>
                <a:ea typeface="ITC Avant Garde Gothic"/>
                <a:cs typeface="ITC Avant Garde Gothic"/>
                <a:sym typeface="ITC Avant Garde Gothic"/>
              </a:rPr>
              <a:t>Solution Overview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9296400" y="666750"/>
            <a:ext cx="4010025" cy="2686050"/>
            <a:chOff x="0" y="0"/>
            <a:chExt cx="1047951" cy="70195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47951" cy="701953"/>
            </a:xfrm>
            <a:custGeom>
              <a:avLst/>
              <a:gdLst/>
              <a:ahLst/>
              <a:cxnLst/>
              <a:rect l="l" t="t" r="r" b="b"/>
              <a:pathLst>
                <a:path w="1047951" h="701953">
                  <a:moveTo>
                    <a:pt x="0" y="0"/>
                  </a:moveTo>
                  <a:lnTo>
                    <a:pt x="1047951" y="0"/>
                  </a:lnTo>
                  <a:lnTo>
                    <a:pt x="1047951" y="701953"/>
                  </a:lnTo>
                  <a:lnTo>
                    <a:pt x="0" y="701953"/>
                  </a:lnTo>
                  <a:close/>
                </a:path>
              </a:pathLst>
            </a:custGeom>
            <a:blipFill>
              <a:blip r:embed="rId3"/>
              <a:stretch>
                <a:fillRect l="-174" r="-174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296400" y="5355141"/>
            <a:ext cx="4010025" cy="2686050"/>
            <a:chOff x="0" y="0"/>
            <a:chExt cx="1047951" cy="70195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47951" cy="701953"/>
            </a:xfrm>
            <a:custGeom>
              <a:avLst/>
              <a:gdLst/>
              <a:ahLst/>
              <a:cxnLst/>
              <a:rect l="l" t="t" r="r" b="b"/>
              <a:pathLst>
                <a:path w="1047951" h="701953">
                  <a:moveTo>
                    <a:pt x="0" y="0"/>
                  </a:moveTo>
                  <a:lnTo>
                    <a:pt x="1047951" y="0"/>
                  </a:lnTo>
                  <a:lnTo>
                    <a:pt x="1047951" y="701953"/>
                  </a:lnTo>
                  <a:lnTo>
                    <a:pt x="0" y="701953"/>
                  </a:lnTo>
                  <a:close/>
                </a:path>
              </a:pathLst>
            </a:custGeom>
            <a:blipFill>
              <a:blip r:embed="rId4"/>
              <a:stretch>
                <a:fillRect l="-174" r="-174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3611225" y="666750"/>
            <a:ext cx="4010025" cy="2686050"/>
            <a:chOff x="0" y="0"/>
            <a:chExt cx="1047951" cy="70195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047951" cy="701953"/>
            </a:xfrm>
            <a:custGeom>
              <a:avLst/>
              <a:gdLst/>
              <a:ahLst/>
              <a:cxnLst/>
              <a:rect l="l" t="t" r="r" b="b"/>
              <a:pathLst>
                <a:path w="1047951" h="701953">
                  <a:moveTo>
                    <a:pt x="0" y="0"/>
                  </a:moveTo>
                  <a:lnTo>
                    <a:pt x="1047951" y="0"/>
                  </a:lnTo>
                  <a:lnTo>
                    <a:pt x="1047951" y="701953"/>
                  </a:lnTo>
                  <a:lnTo>
                    <a:pt x="0" y="701953"/>
                  </a:lnTo>
                  <a:close/>
                </a:path>
              </a:pathLst>
            </a:custGeom>
            <a:blipFill>
              <a:blip r:embed="rId5"/>
              <a:stretch>
                <a:fillRect l="-174" r="-174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3611225" y="5355141"/>
            <a:ext cx="4010025" cy="2686050"/>
            <a:chOff x="0" y="0"/>
            <a:chExt cx="1047951" cy="70195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047951" cy="701953"/>
            </a:xfrm>
            <a:custGeom>
              <a:avLst/>
              <a:gdLst/>
              <a:ahLst/>
              <a:cxnLst/>
              <a:rect l="l" t="t" r="r" b="b"/>
              <a:pathLst>
                <a:path w="1047951" h="701953">
                  <a:moveTo>
                    <a:pt x="0" y="0"/>
                  </a:moveTo>
                  <a:lnTo>
                    <a:pt x="1047951" y="0"/>
                  </a:lnTo>
                  <a:lnTo>
                    <a:pt x="1047951" y="701953"/>
                  </a:lnTo>
                  <a:lnTo>
                    <a:pt x="0" y="701953"/>
                  </a:lnTo>
                  <a:close/>
                </a:path>
              </a:pathLst>
            </a:custGeom>
            <a:blipFill>
              <a:blip r:embed="rId6"/>
              <a:stretch>
                <a:fillRect l="-174" r="-174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296400" y="3665034"/>
            <a:ext cx="4010025" cy="1266825"/>
            <a:chOff x="0" y="0"/>
            <a:chExt cx="5346700" cy="1689100"/>
          </a:xfrm>
        </p:grpSpPr>
        <p:sp>
          <p:nvSpPr>
            <p:cNvPr id="12" name="TextBox 12"/>
            <p:cNvSpPr txBox="1"/>
            <p:nvPr/>
          </p:nvSpPr>
          <p:spPr>
            <a:xfrm>
              <a:off x="0" y="731520"/>
              <a:ext cx="5346700" cy="9575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940"/>
                </a:lnSpc>
              </a:pPr>
              <a:r>
                <a:rPr lang="en-US" sz="2100">
                  <a:solidFill>
                    <a:srgbClr val="333333"/>
                  </a:solidFill>
                  <a:latin typeface="TT Fors"/>
                  <a:ea typeface="TT Fors"/>
                  <a:cs typeface="TT Fors"/>
                  <a:sym typeface="TT Fors"/>
                </a:rPr>
                <a:t>Effortlessly document important actions during meetings.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104775"/>
              <a:ext cx="5346700" cy="6263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40"/>
                </a:lnSpc>
                <a:spcBef>
                  <a:spcPct val="0"/>
                </a:spcBef>
              </a:pPr>
              <a:r>
                <a:rPr lang="en-US" sz="2600" u="none" strike="noStrike" spc="-78">
                  <a:solidFill>
                    <a:srgbClr val="4D4D4D"/>
                  </a:solidFill>
                  <a:latin typeface="ITC Avant Garde Gothic"/>
                  <a:ea typeface="ITC Avant Garde Gothic"/>
                  <a:cs typeface="ITC Avant Garde Gothic"/>
                  <a:sym typeface="ITC Avant Garde Gothic"/>
                </a:rPr>
                <a:t>Capture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9296400" y="8353425"/>
            <a:ext cx="4010025" cy="1266825"/>
            <a:chOff x="0" y="0"/>
            <a:chExt cx="5346700" cy="1689100"/>
          </a:xfrm>
        </p:grpSpPr>
        <p:sp>
          <p:nvSpPr>
            <p:cNvPr id="15" name="TextBox 15"/>
            <p:cNvSpPr txBox="1"/>
            <p:nvPr/>
          </p:nvSpPr>
          <p:spPr>
            <a:xfrm>
              <a:off x="0" y="731520"/>
              <a:ext cx="5346700" cy="9575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940"/>
                </a:lnSpc>
              </a:pPr>
              <a:r>
                <a:rPr lang="en-US" sz="2100">
                  <a:solidFill>
                    <a:srgbClr val="333333"/>
                  </a:solidFill>
                  <a:latin typeface="TT Fors"/>
                  <a:ea typeface="TT Fors"/>
                  <a:cs typeface="TT Fors"/>
                  <a:sym typeface="TT Fors"/>
                </a:rPr>
                <a:t>Verify each action taken for clarity and accountability.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104775"/>
              <a:ext cx="5346700" cy="6263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40"/>
                </a:lnSpc>
                <a:spcBef>
                  <a:spcPct val="0"/>
                </a:spcBef>
              </a:pPr>
              <a:r>
                <a:rPr lang="en-US" sz="2600" u="none" strike="noStrike" spc="-78">
                  <a:solidFill>
                    <a:srgbClr val="4D4D4D"/>
                  </a:solidFill>
                  <a:latin typeface="ITC Avant Garde Gothic"/>
                  <a:ea typeface="ITC Avant Garde Gothic"/>
                  <a:cs typeface="ITC Avant Garde Gothic"/>
                  <a:sym typeface="ITC Avant Garde Gothic"/>
                </a:rPr>
                <a:t>Confirm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3611225" y="3665034"/>
            <a:ext cx="4010025" cy="1266825"/>
            <a:chOff x="0" y="0"/>
            <a:chExt cx="5346700" cy="1689100"/>
          </a:xfrm>
        </p:grpSpPr>
        <p:sp>
          <p:nvSpPr>
            <p:cNvPr id="18" name="TextBox 18"/>
            <p:cNvSpPr txBox="1"/>
            <p:nvPr/>
          </p:nvSpPr>
          <p:spPr>
            <a:xfrm>
              <a:off x="0" y="731520"/>
              <a:ext cx="5346700" cy="9575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940"/>
                </a:lnSpc>
              </a:pPr>
              <a:r>
                <a:rPr lang="en-US" sz="2100">
                  <a:solidFill>
                    <a:srgbClr val="333333"/>
                  </a:solidFill>
                  <a:latin typeface="TT Fors"/>
                  <a:ea typeface="TT Fors"/>
                  <a:cs typeface="TT Fors"/>
                  <a:sym typeface="TT Fors"/>
                </a:rPr>
                <a:t>Transform captured actions into actual tasks seamlessly.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104775"/>
              <a:ext cx="5346700" cy="6263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40"/>
                </a:lnSpc>
                <a:spcBef>
                  <a:spcPct val="0"/>
                </a:spcBef>
              </a:pPr>
              <a:r>
                <a:rPr lang="en-US" sz="2600" u="none" strike="noStrike" spc="-78">
                  <a:solidFill>
                    <a:srgbClr val="4D4D4D"/>
                  </a:solidFill>
                  <a:latin typeface="ITC Avant Garde Gothic"/>
                  <a:ea typeface="ITC Avant Garde Gothic"/>
                  <a:cs typeface="ITC Avant Garde Gothic"/>
                  <a:sym typeface="ITC Avant Garde Gothic"/>
                </a:rPr>
                <a:t>Create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3611225" y="8353425"/>
            <a:ext cx="4010025" cy="1266825"/>
            <a:chOff x="0" y="0"/>
            <a:chExt cx="5346700" cy="1689100"/>
          </a:xfrm>
        </p:grpSpPr>
        <p:sp>
          <p:nvSpPr>
            <p:cNvPr id="21" name="TextBox 21"/>
            <p:cNvSpPr txBox="1"/>
            <p:nvPr/>
          </p:nvSpPr>
          <p:spPr>
            <a:xfrm>
              <a:off x="0" y="731520"/>
              <a:ext cx="5346700" cy="9575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940"/>
                </a:lnSpc>
              </a:pPr>
              <a:r>
                <a:rPr lang="en-US" sz="2100">
                  <a:solidFill>
                    <a:srgbClr val="333333"/>
                  </a:solidFill>
                  <a:latin typeface="TT Fors"/>
                  <a:ea typeface="TT Fors"/>
                  <a:cs typeface="TT Fors"/>
                  <a:sym typeface="TT Fors"/>
                </a:rPr>
                <a:t>Monitor progress and ensure timely execution of tasks.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104775"/>
              <a:ext cx="5346700" cy="6263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40"/>
                </a:lnSpc>
                <a:spcBef>
                  <a:spcPct val="0"/>
                </a:spcBef>
              </a:pPr>
              <a:r>
                <a:rPr lang="en-US" sz="2600" u="none" strike="noStrike" spc="-78">
                  <a:solidFill>
                    <a:srgbClr val="4D4D4D"/>
                  </a:solidFill>
                  <a:latin typeface="ITC Avant Garde Gothic"/>
                  <a:ea typeface="ITC Avant Garde Gothic"/>
                  <a:cs typeface="ITC Avant Garde Gothic"/>
                  <a:sym typeface="ITC Avant Garde Gothic"/>
                </a:rPr>
                <a:t>Track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-1303343" y="7829550"/>
            <a:ext cx="4846643" cy="1791955"/>
            <a:chOff x="0" y="0"/>
            <a:chExt cx="6462190" cy="2389273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2389273" cy="2389273"/>
            </a:xfrm>
            <a:custGeom>
              <a:avLst/>
              <a:gdLst/>
              <a:ahLst/>
              <a:cxnLst/>
              <a:rect l="l" t="t" r="r" b="b"/>
              <a:pathLst>
                <a:path w="2389273" h="2389273">
                  <a:moveTo>
                    <a:pt x="0" y="0"/>
                  </a:moveTo>
                  <a:lnTo>
                    <a:pt x="2389273" y="0"/>
                  </a:lnTo>
                  <a:lnTo>
                    <a:pt x="2389273" y="2389273"/>
                  </a:lnTo>
                  <a:lnTo>
                    <a:pt x="0" y="23892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25"/>
            <p:cNvSpPr/>
            <p:nvPr/>
          </p:nvSpPr>
          <p:spPr>
            <a:xfrm>
              <a:off x="2036459" y="0"/>
              <a:ext cx="2389273" cy="2389273"/>
            </a:xfrm>
            <a:custGeom>
              <a:avLst/>
              <a:gdLst/>
              <a:ahLst/>
              <a:cxnLst/>
              <a:rect l="l" t="t" r="r" b="b"/>
              <a:pathLst>
                <a:path w="2389273" h="2389273">
                  <a:moveTo>
                    <a:pt x="0" y="0"/>
                  </a:moveTo>
                  <a:lnTo>
                    <a:pt x="2389273" y="0"/>
                  </a:lnTo>
                  <a:lnTo>
                    <a:pt x="2389273" y="2389273"/>
                  </a:lnTo>
                  <a:lnTo>
                    <a:pt x="0" y="23892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26"/>
            <p:cNvSpPr/>
            <p:nvPr/>
          </p:nvSpPr>
          <p:spPr>
            <a:xfrm>
              <a:off x="4072917" y="0"/>
              <a:ext cx="2389273" cy="2389273"/>
            </a:xfrm>
            <a:custGeom>
              <a:avLst/>
              <a:gdLst/>
              <a:ahLst/>
              <a:cxnLst/>
              <a:rect l="l" t="t" r="r" b="b"/>
              <a:pathLst>
                <a:path w="2389273" h="2389273">
                  <a:moveTo>
                    <a:pt x="0" y="0"/>
                  </a:moveTo>
                  <a:lnTo>
                    <a:pt x="2389273" y="0"/>
                  </a:lnTo>
                  <a:lnTo>
                    <a:pt x="2389273" y="2389273"/>
                  </a:lnTo>
                  <a:lnTo>
                    <a:pt x="0" y="23892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66750" y="7829550"/>
            <a:ext cx="5448300" cy="1419225"/>
            <a:chOff x="0" y="0"/>
            <a:chExt cx="7264400" cy="1892300"/>
          </a:xfrm>
        </p:grpSpPr>
        <p:sp>
          <p:nvSpPr>
            <p:cNvPr id="3" name="TextBox 3"/>
            <p:cNvSpPr txBox="1"/>
            <p:nvPr/>
          </p:nvSpPr>
          <p:spPr>
            <a:xfrm>
              <a:off x="0" y="934720"/>
              <a:ext cx="7264400" cy="9575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940"/>
                </a:lnSpc>
              </a:pPr>
              <a:r>
                <a:rPr lang="en-US" sz="2100">
                  <a:solidFill>
                    <a:srgbClr val="333333"/>
                  </a:solidFill>
                  <a:latin typeface="TT Fors"/>
                  <a:ea typeface="TT Fors"/>
                  <a:cs typeface="TT Fors"/>
                  <a:sym typeface="TT Fors"/>
                </a:rPr>
                <a:t>Quickly mark discussion points as actionable items during meetings.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104775"/>
              <a:ext cx="7264400" cy="6263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40"/>
                </a:lnSpc>
                <a:spcBef>
                  <a:spcPct val="0"/>
                </a:spcBef>
              </a:pPr>
              <a:r>
                <a:rPr lang="en-US" sz="2600" u="none" strike="noStrike" spc="-78">
                  <a:solidFill>
                    <a:srgbClr val="B34700"/>
                  </a:solidFill>
                  <a:latin typeface="ITC Avant Garde Gothic"/>
                  <a:ea typeface="ITC Avant Garde Gothic"/>
                  <a:cs typeface="ITC Avant Garde Gothic"/>
                  <a:sym typeface="ITC Avant Garde Gothic"/>
                </a:rPr>
                <a:t>Mark Actions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419850" y="7829550"/>
            <a:ext cx="5448300" cy="1419225"/>
            <a:chOff x="0" y="0"/>
            <a:chExt cx="7264400" cy="1892300"/>
          </a:xfrm>
        </p:grpSpPr>
        <p:sp>
          <p:nvSpPr>
            <p:cNvPr id="6" name="TextBox 6"/>
            <p:cNvSpPr txBox="1"/>
            <p:nvPr/>
          </p:nvSpPr>
          <p:spPr>
            <a:xfrm>
              <a:off x="0" y="934720"/>
              <a:ext cx="7264400" cy="9575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940"/>
                </a:lnSpc>
              </a:pPr>
              <a:r>
                <a:rPr lang="en-US" sz="2100">
                  <a:solidFill>
                    <a:srgbClr val="333333"/>
                  </a:solidFill>
                  <a:latin typeface="TT Fors"/>
                  <a:ea typeface="TT Fors"/>
                  <a:cs typeface="TT Fors"/>
                  <a:sym typeface="TT Fors"/>
                </a:rPr>
                <a:t>Summarize and confirm action items to ensure clarity and ownership.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104775"/>
              <a:ext cx="7264400" cy="6263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40"/>
                </a:lnSpc>
                <a:spcBef>
                  <a:spcPct val="0"/>
                </a:spcBef>
              </a:pPr>
              <a:r>
                <a:rPr lang="en-US" sz="2600" u="none" strike="noStrike" spc="-78">
                  <a:solidFill>
                    <a:srgbClr val="B34700"/>
                  </a:solidFill>
                  <a:latin typeface="ITC Avant Garde Gothic"/>
                  <a:ea typeface="ITC Avant Garde Gothic"/>
                  <a:cs typeface="ITC Avant Garde Gothic"/>
                  <a:sym typeface="ITC Avant Garde Gothic"/>
                </a:rPr>
                <a:t>Review at Wrap-Up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2172950" y="7829550"/>
            <a:ext cx="5448300" cy="1419225"/>
            <a:chOff x="0" y="0"/>
            <a:chExt cx="7264400" cy="1892300"/>
          </a:xfrm>
        </p:grpSpPr>
        <p:sp>
          <p:nvSpPr>
            <p:cNvPr id="9" name="TextBox 9"/>
            <p:cNvSpPr txBox="1"/>
            <p:nvPr/>
          </p:nvSpPr>
          <p:spPr>
            <a:xfrm>
              <a:off x="0" y="934720"/>
              <a:ext cx="7264400" cy="9575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940"/>
                </a:lnSpc>
              </a:pPr>
              <a:r>
                <a:rPr lang="en-US" sz="2100">
                  <a:solidFill>
                    <a:srgbClr val="333333"/>
                  </a:solidFill>
                  <a:latin typeface="TT Fors"/>
                  <a:ea typeface="TT Fors"/>
                  <a:cs typeface="TT Fors"/>
                  <a:sym typeface="TT Fors"/>
                </a:rPr>
                <a:t>Transform marked actions into tasks automatically for efficient tracking.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104775"/>
              <a:ext cx="7264400" cy="6263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40"/>
                </a:lnSpc>
                <a:spcBef>
                  <a:spcPct val="0"/>
                </a:spcBef>
              </a:pPr>
              <a:r>
                <a:rPr lang="en-US" sz="2600" u="none" strike="noStrike" spc="-78">
                  <a:solidFill>
                    <a:srgbClr val="B34700"/>
                  </a:solidFill>
                  <a:latin typeface="ITC Avant Garde Gothic"/>
                  <a:ea typeface="ITC Avant Garde Gothic"/>
                  <a:cs typeface="ITC Avant Garde Gothic"/>
                  <a:sym typeface="ITC Avant Garde Gothic"/>
                </a:rPr>
                <a:t>Auto-Create Tasks</a:t>
              </a: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666750" y="657225"/>
            <a:ext cx="14077950" cy="12223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000"/>
              </a:lnSpc>
              <a:spcBef>
                <a:spcPct val="0"/>
              </a:spcBef>
            </a:pPr>
            <a:r>
              <a:rPr lang="en-US" sz="8000" u="none" strike="noStrike" spc="-240">
                <a:solidFill>
                  <a:srgbClr val="333333"/>
                </a:solidFill>
                <a:latin typeface="ITC Avant Garde Gothic"/>
                <a:ea typeface="ITC Avant Garde Gothic"/>
                <a:cs typeface="ITC Avant Garde Gothic"/>
                <a:sym typeface="ITC Avant Garde Gothic"/>
              </a:rPr>
              <a:t>User Journey Overview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666750" y="2457450"/>
            <a:ext cx="5448300" cy="4476750"/>
            <a:chOff x="0" y="0"/>
            <a:chExt cx="1223347" cy="100519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223347" cy="1005198"/>
            </a:xfrm>
            <a:custGeom>
              <a:avLst/>
              <a:gdLst/>
              <a:ahLst/>
              <a:cxnLst/>
              <a:rect l="l" t="t" r="r" b="b"/>
              <a:pathLst>
                <a:path w="1223347" h="1005198">
                  <a:moveTo>
                    <a:pt x="0" y="0"/>
                  </a:moveTo>
                  <a:lnTo>
                    <a:pt x="1223347" y="0"/>
                  </a:lnTo>
                  <a:lnTo>
                    <a:pt x="1223347" y="1005198"/>
                  </a:lnTo>
                  <a:lnTo>
                    <a:pt x="0" y="1005198"/>
                  </a:lnTo>
                  <a:close/>
                </a:path>
              </a:pathLst>
            </a:custGeom>
            <a:blipFill>
              <a:blip r:embed="rId3"/>
              <a:stretch>
                <a:fillRect l="-332" r="-33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6419850" y="2457450"/>
            <a:ext cx="5448300" cy="4476750"/>
            <a:chOff x="0" y="0"/>
            <a:chExt cx="1223347" cy="1005198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223347" cy="1005198"/>
            </a:xfrm>
            <a:custGeom>
              <a:avLst/>
              <a:gdLst/>
              <a:ahLst/>
              <a:cxnLst/>
              <a:rect l="l" t="t" r="r" b="b"/>
              <a:pathLst>
                <a:path w="1223347" h="1005198">
                  <a:moveTo>
                    <a:pt x="0" y="0"/>
                  </a:moveTo>
                  <a:lnTo>
                    <a:pt x="1223347" y="0"/>
                  </a:lnTo>
                  <a:lnTo>
                    <a:pt x="1223347" y="1005198"/>
                  </a:lnTo>
                  <a:lnTo>
                    <a:pt x="0" y="1005198"/>
                  </a:lnTo>
                  <a:close/>
                </a:path>
              </a:pathLst>
            </a:custGeom>
            <a:blipFill>
              <a:blip r:embed="rId4"/>
              <a:stretch>
                <a:fillRect l="-332" r="-33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2172950" y="2457450"/>
            <a:ext cx="5448300" cy="4476750"/>
            <a:chOff x="0" y="0"/>
            <a:chExt cx="1223347" cy="1005198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223347" cy="1005198"/>
            </a:xfrm>
            <a:custGeom>
              <a:avLst/>
              <a:gdLst/>
              <a:ahLst/>
              <a:cxnLst/>
              <a:rect l="l" t="t" r="r" b="b"/>
              <a:pathLst>
                <a:path w="1223347" h="1005198">
                  <a:moveTo>
                    <a:pt x="0" y="0"/>
                  </a:moveTo>
                  <a:lnTo>
                    <a:pt x="1223347" y="0"/>
                  </a:lnTo>
                  <a:lnTo>
                    <a:pt x="1223347" y="1005198"/>
                  </a:lnTo>
                  <a:lnTo>
                    <a:pt x="0" y="1005198"/>
                  </a:lnTo>
                  <a:close/>
                </a:path>
              </a:pathLst>
            </a:custGeom>
            <a:blipFill>
              <a:blip r:embed="rId5"/>
              <a:stretch>
                <a:fillRect l="-332" r="-33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5430959" y="752281"/>
            <a:ext cx="2190291" cy="809819"/>
            <a:chOff x="0" y="0"/>
            <a:chExt cx="2920388" cy="1079758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079758" cy="1079758"/>
            </a:xfrm>
            <a:custGeom>
              <a:avLst/>
              <a:gdLst/>
              <a:ahLst/>
              <a:cxnLst/>
              <a:rect l="l" t="t" r="r" b="b"/>
              <a:pathLst>
                <a:path w="1079758" h="1079758">
                  <a:moveTo>
                    <a:pt x="0" y="0"/>
                  </a:moveTo>
                  <a:lnTo>
                    <a:pt x="1079758" y="0"/>
                  </a:lnTo>
                  <a:lnTo>
                    <a:pt x="1079758" y="1079758"/>
                  </a:lnTo>
                  <a:lnTo>
                    <a:pt x="0" y="10797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920315" y="0"/>
              <a:ext cx="1079758" cy="1079758"/>
            </a:xfrm>
            <a:custGeom>
              <a:avLst/>
              <a:gdLst/>
              <a:ahLst/>
              <a:cxnLst/>
              <a:rect l="l" t="t" r="r" b="b"/>
              <a:pathLst>
                <a:path w="1079758" h="1079758">
                  <a:moveTo>
                    <a:pt x="0" y="0"/>
                  </a:moveTo>
                  <a:lnTo>
                    <a:pt x="1079758" y="0"/>
                  </a:lnTo>
                  <a:lnTo>
                    <a:pt x="1079758" y="1079758"/>
                  </a:lnTo>
                  <a:lnTo>
                    <a:pt x="0" y="10797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1840630" y="0"/>
              <a:ext cx="1079758" cy="1079758"/>
            </a:xfrm>
            <a:custGeom>
              <a:avLst/>
              <a:gdLst/>
              <a:ahLst/>
              <a:cxnLst/>
              <a:rect l="l" t="t" r="r" b="b"/>
              <a:pathLst>
                <a:path w="1079758" h="1079758">
                  <a:moveTo>
                    <a:pt x="0" y="0"/>
                  </a:moveTo>
                  <a:lnTo>
                    <a:pt x="1079758" y="0"/>
                  </a:lnTo>
                  <a:lnTo>
                    <a:pt x="1079758" y="1079758"/>
                  </a:lnTo>
                  <a:lnTo>
                    <a:pt x="0" y="10797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5518" y="720090"/>
            <a:ext cx="16856964" cy="884682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diagram of a software company">
            <a:extLst>
              <a:ext uri="{FF2B5EF4-FFF2-40B4-BE49-F238E27FC236}">
                <a16:creationId xmlns:a16="http://schemas.microsoft.com/office/drawing/2014/main" id="{40CEEEF1-2957-F5C6-A8EB-E075B5CD944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200" y="2909790"/>
            <a:ext cx="7942074" cy="4467416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119937" y="1714500"/>
            <a:ext cx="0" cy="6858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4"/>
          <p:cNvGrpSpPr/>
          <p:nvPr/>
        </p:nvGrpSpPr>
        <p:grpSpPr>
          <a:xfrm>
            <a:off x="9380725" y="2481544"/>
            <a:ext cx="7942073" cy="5317094"/>
            <a:chOff x="0" y="-9525"/>
            <a:chExt cx="11099800" cy="7431145"/>
          </a:xfrm>
        </p:grpSpPr>
        <p:sp>
          <p:nvSpPr>
            <p:cNvPr id="5" name="TextBox 5"/>
            <p:cNvSpPr txBox="1"/>
            <p:nvPr/>
          </p:nvSpPr>
          <p:spPr>
            <a:xfrm>
              <a:off x="0" y="-9525"/>
              <a:ext cx="11099800" cy="29728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defTabSz="868680">
                <a:lnSpc>
                  <a:spcPts val="7600"/>
                </a:lnSpc>
                <a:spcBef>
                  <a:spcPct val="0"/>
                </a:spcBef>
                <a:spcAft>
                  <a:spcPts val="600"/>
                </a:spcAft>
              </a:pPr>
              <a:r>
                <a:rPr lang="en-US" sz="7600" kern="1200" spc="-228">
                  <a:solidFill>
                    <a:srgbClr val="333333"/>
                  </a:solidFill>
                  <a:latin typeface="ITC Avant Garde Gothic"/>
                  <a:ea typeface="+mn-ea"/>
                  <a:cs typeface="+mn-cs"/>
                  <a:sym typeface="ITC Avant Garde Gothic"/>
                </a:rPr>
                <a:t>Architecture Overview</a:t>
              </a:r>
              <a:endParaRPr lang="en-US" sz="8000" u="none" strike="noStrike" spc="-240">
                <a:solidFill>
                  <a:srgbClr val="333333"/>
                </a:solidFill>
                <a:latin typeface="ITC Avant Garde Gothic"/>
                <a:ea typeface="ITC Avant Garde Gothic"/>
                <a:cs typeface="ITC Avant Garde Gothic"/>
                <a:sym typeface="ITC Avant Garde Gothic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3209665"/>
              <a:ext cx="11099800" cy="7143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defTabSz="868680">
                <a:lnSpc>
                  <a:spcPts val="3647"/>
                </a:lnSpc>
                <a:spcBef>
                  <a:spcPct val="0"/>
                </a:spcBef>
                <a:spcAft>
                  <a:spcPts val="600"/>
                </a:spcAft>
              </a:pPr>
              <a:r>
                <a:rPr lang="en-US" sz="3039" kern="1200" spc="-90">
                  <a:solidFill>
                    <a:srgbClr val="9D2E00"/>
                  </a:solidFill>
                  <a:latin typeface="ITC Avant Garde Gothic"/>
                  <a:ea typeface="+mn-ea"/>
                  <a:cs typeface="+mn-cs"/>
                  <a:sym typeface="ITC Avant Garde Gothic"/>
                </a:rPr>
                <a:t>Integrating Teams and AI Solutions</a:t>
              </a:r>
              <a:endParaRPr lang="en-US" sz="3199" u="none" strike="noStrike" spc="-95">
                <a:solidFill>
                  <a:srgbClr val="B34700"/>
                </a:solidFill>
                <a:latin typeface="ITC Avant Garde Gothic"/>
                <a:ea typeface="ITC Avant Garde Gothic"/>
                <a:cs typeface="ITC Avant Garde Gothic"/>
                <a:sym typeface="ITC Avant Garde Gothic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4978140"/>
              <a:ext cx="9182100" cy="24434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defTabSz="868680">
                <a:lnSpc>
                  <a:spcPts val="2793"/>
                </a:lnSpc>
                <a:spcBef>
                  <a:spcPct val="0"/>
                </a:spcBef>
                <a:spcAft>
                  <a:spcPts val="600"/>
                </a:spcAft>
              </a:pPr>
              <a:r>
                <a:rPr lang="en-US" sz="1995" kern="1200">
                  <a:solidFill>
                    <a:srgbClr val="333333"/>
                  </a:solidFill>
                  <a:latin typeface="TT Fors"/>
                  <a:ea typeface="+mn-ea"/>
                  <a:cs typeface="+mn-cs"/>
                  <a:sym typeface="TT Fors"/>
                </a:rPr>
                <a:t>This architecture leverages existing EXL technologies, ensuring a </a:t>
              </a:r>
              <a:r>
                <a:rPr lang="en-US" sz="1995" b="1" kern="1200">
                  <a:solidFill>
                    <a:srgbClr val="333333"/>
                  </a:solidFill>
                  <a:latin typeface="TT Fors Bold"/>
                  <a:ea typeface="+mn-ea"/>
                  <a:cs typeface="+mn-cs"/>
                  <a:sym typeface="TT Fors Bold"/>
                </a:rPr>
                <a:t>seamless integration</a:t>
              </a:r>
              <a:r>
                <a:rPr lang="en-US" sz="1995" kern="1200">
                  <a:solidFill>
                    <a:srgbClr val="333333"/>
                  </a:solidFill>
                  <a:latin typeface="TT Fors"/>
                  <a:ea typeface="+mn-ea"/>
                  <a:cs typeface="+mn-cs"/>
                  <a:sym typeface="TT Fors"/>
                </a:rPr>
                <a:t> of Teams Bot, Graph API, and cloud services like AWS Lambda and DynamoDB for efficient automation and task management.</a:t>
              </a:r>
              <a:endParaRPr lang="en-US" sz="2100" u="none" strike="noStrike">
                <a:solidFill>
                  <a:srgbClr val="333333"/>
                </a:solidFill>
                <a:latin typeface="TT Fors"/>
                <a:ea typeface="TT Fors"/>
                <a:cs typeface="TT Fors"/>
                <a:sym typeface="TT Fors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296400" y="7829550"/>
            <a:ext cx="6886575" cy="1419225"/>
            <a:chOff x="0" y="0"/>
            <a:chExt cx="9182100" cy="1892300"/>
          </a:xfrm>
        </p:grpSpPr>
        <p:sp>
          <p:nvSpPr>
            <p:cNvPr id="3" name="TextBox 3"/>
            <p:cNvSpPr txBox="1"/>
            <p:nvPr/>
          </p:nvSpPr>
          <p:spPr>
            <a:xfrm>
              <a:off x="0" y="934720"/>
              <a:ext cx="9182100" cy="9575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940"/>
                </a:lnSpc>
                <a:spcBef>
                  <a:spcPct val="0"/>
                </a:spcBef>
              </a:pPr>
              <a:r>
                <a:rPr lang="en-US" sz="2100" u="none" strike="noStrike">
                  <a:solidFill>
                    <a:srgbClr val="333333"/>
                  </a:solidFill>
                  <a:latin typeface="TT Fors"/>
                  <a:ea typeface="TT Fors"/>
                  <a:cs typeface="TT Fors"/>
                  <a:sym typeface="TT Fors"/>
                </a:rPr>
                <a:t>Our </a:t>
              </a:r>
              <a:r>
                <a:rPr lang="en-US" sz="2100" b="1" u="none" strike="noStrike">
                  <a:solidFill>
                    <a:srgbClr val="333333"/>
                  </a:solidFill>
                  <a:latin typeface="TT Fors Bold"/>
                  <a:ea typeface="TT Fors Bold"/>
                  <a:cs typeface="TT Fors Bold"/>
                  <a:sym typeface="TT Fors Bold"/>
                </a:rPr>
                <a:t>first-of-its-kind</a:t>
              </a:r>
              <a:r>
                <a:rPr lang="en-US" sz="2100" u="none" strike="noStrike">
                  <a:solidFill>
                    <a:srgbClr val="333333"/>
                  </a:solidFill>
                  <a:latin typeface="TT Fors"/>
                  <a:ea typeface="TT Fors"/>
                  <a:cs typeface="TT Fors"/>
                  <a:sym typeface="TT Fors"/>
                </a:rPr>
                <a:t> solution enhances productivity without requiring new tools.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104775"/>
              <a:ext cx="9182100" cy="6263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40"/>
                </a:lnSpc>
                <a:spcBef>
                  <a:spcPct val="0"/>
                </a:spcBef>
              </a:pPr>
              <a:r>
                <a:rPr lang="en-US" sz="2600" u="none" strike="noStrike" spc="-78">
                  <a:solidFill>
                    <a:srgbClr val="B34700"/>
                  </a:solidFill>
                  <a:latin typeface="ITC Avant Garde Gothic"/>
                  <a:ea typeface="ITC Avant Garde Gothic"/>
                  <a:cs typeface="ITC Avant Garde Gothic"/>
                  <a:sym typeface="ITC Avant Garde Gothic"/>
                </a:rPr>
                <a:t>Meeting-to-Action Automation</a:t>
              </a:r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666750" y="657225"/>
            <a:ext cx="6886575" cy="22320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000"/>
              </a:lnSpc>
              <a:spcBef>
                <a:spcPct val="0"/>
              </a:spcBef>
            </a:pPr>
            <a:r>
              <a:rPr lang="en-US" sz="8000" u="none" strike="noStrike" spc="-240">
                <a:solidFill>
                  <a:srgbClr val="333333"/>
                </a:solidFill>
                <a:latin typeface="ITC Avant Garde Gothic"/>
                <a:ea typeface="ITC Avant Garde Gothic"/>
                <a:cs typeface="ITC Avant Garde Gothic"/>
                <a:sym typeface="ITC Avant Garde Gothic"/>
              </a:rPr>
              <a:t>Innovation in Action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9296400" y="666750"/>
            <a:ext cx="8324850" cy="6267450"/>
            <a:chOff x="0" y="0"/>
            <a:chExt cx="1869241" cy="140727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869241" cy="1407277"/>
            </a:xfrm>
            <a:custGeom>
              <a:avLst/>
              <a:gdLst/>
              <a:ahLst/>
              <a:cxnLst/>
              <a:rect l="l" t="t" r="r" b="b"/>
              <a:pathLst>
                <a:path w="1869241" h="1407277">
                  <a:moveTo>
                    <a:pt x="0" y="0"/>
                  </a:moveTo>
                  <a:lnTo>
                    <a:pt x="1869241" y="0"/>
                  </a:lnTo>
                  <a:lnTo>
                    <a:pt x="1869241" y="1407277"/>
                  </a:lnTo>
                  <a:lnTo>
                    <a:pt x="0" y="1407277"/>
                  </a:lnTo>
                  <a:close/>
                </a:path>
              </a:pathLst>
            </a:custGeom>
            <a:blipFill>
              <a:blip r:embed="rId3"/>
              <a:stretch>
                <a:fillRect l="-358" r="-358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-1303343" y="7829550"/>
            <a:ext cx="4846643" cy="1791955"/>
            <a:chOff x="0" y="0"/>
            <a:chExt cx="6462190" cy="238927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389273" cy="2389273"/>
            </a:xfrm>
            <a:custGeom>
              <a:avLst/>
              <a:gdLst/>
              <a:ahLst/>
              <a:cxnLst/>
              <a:rect l="l" t="t" r="r" b="b"/>
              <a:pathLst>
                <a:path w="2389273" h="2389273">
                  <a:moveTo>
                    <a:pt x="0" y="0"/>
                  </a:moveTo>
                  <a:lnTo>
                    <a:pt x="2389273" y="0"/>
                  </a:lnTo>
                  <a:lnTo>
                    <a:pt x="2389273" y="2389273"/>
                  </a:lnTo>
                  <a:lnTo>
                    <a:pt x="0" y="23892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2036459" y="0"/>
              <a:ext cx="2389273" cy="2389273"/>
            </a:xfrm>
            <a:custGeom>
              <a:avLst/>
              <a:gdLst/>
              <a:ahLst/>
              <a:cxnLst/>
              <a:rect l="l" t="t" r="r" b="b"/>
              <a:pathLst>
                <a:path w="2389273" h="2389273">
                  <a:moveTo>
                    <a:pt x="0" y="0"/>
                  </a:moveTo>
                  <a:lnTo>
                    <a:pt x="2389273" y="0"/>
                  </a:lnTo>
                  <a:lnTo>
                    <a:pt x="2389273" y="2389273"/>
                  </a:lnTo>
                  <a:lnTo>
                    <a:pt x="0" y="23892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4072917" y="0"/>
              <a:ext cx="2389273" cy="2389273"/>
            </a:xfrm>
            <a:custGeom>
              <a:avLst/>
              <a:gdLst/>
              <a:ahLst/>
              <a:cxnLst/>
              <a:rect l="l" t="t" r="r" b="b"/>
              <a:pathLst>
                <a:path w="2389273" h="2389273">
                  <a:moveTo>
                    <a:pt x="0" y="0"/>
                  </a:moveTo>
                  <a:lnTo>
                    <a:pt x="2389273" y="0"/>
                  </a:lnTo>
                  <a:lnTo>
                    <a:pt x="2389273" y="2389273"/>
                  </a:lnTo>
                  <a:lnTo>
                    <a:pt x="0" y="23892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990600" y="4998156"/>
            <a:ext cx="18264589" cy="0"/>
          </a:xfrm>
          <a:prstGeom prst="line">
            <a:avLst/>
          </a:prstGeom>
          <a:ln w="19050" cap="flat">
            <a:solidFill>
              <a:srgbClr val="B347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666750" y="4836231"/>
            <a:ext cx="323850" cy="323850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B34700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4676775" y="4836231"/>
            <a:ext cx="323850" cy="323850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B34700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8991600" y="4845756"/>
            <a:ext cx="323850" cy="323850"/>
            <a:chOff x="0" y="0"/>
            <a:chExt cx="6350000" cy="63500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B34700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3306425" y="4845756"/>
            <a:ext cx="323850" cy="323850"/>
            <a:chOff x="0" y="0"/>
            <a:chExt cx="6350000" cy="63500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B34700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666750" y="657225"/>
            <a:ext cx="14077950" cy="12223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000"/>
              </a:lnSpc>
              <a:spcBef>
                <a:spcPct val="0"/>
              </a:spcBef>
            </a:pPr>
            <a:r>
              <a:rPr lang="en-US" sz="8000" u="none" strike="noStrike" spc="-240">
                <a:solidFill>
                  <a:srgbClr val="333333"/>
                </a:solidFill>
                <a:latin typeface="ITC Avant Garde Gothic"/>
                <a:ea typeface="ITC Avant Garde Gothic"/>
                <a:cs typeface="ITC Avant Garde Gothic"/>
                <a:sym typeface="ITC Avant Garde Gothic"/>
              </a:rPr>
              <a:t>Feasibility &amp; POC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66750" y="3724275"/>
            <a:ext cx="2876550" cy="552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839"/>
              </a:lnSpc>
              <a:spcBef>
                <a:spcPct val="0"/>
              </a:spcBef>
            </a:pPr>
            <a:r>
              <a:rPr lang="en-US" sz="3199" u="none" strike="noStrike" spc="-95">
                <a:solidFill>
                  <a:srgbClr val="B34700"/>
                </a:solidFill>
                <a:latin typeface="ITC Avant Garde Gothic"/>
                <a:ea typeface="ITC Avant Garde Gothic"/>
                <a:cs typeface="ITC Avant Garde Gothic"/>
                <a:sym typeface="ITC Avant Garde Gothic"/>
              </a:rPr>
              <a:t>Setup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66750" y="5722056"/>
            <a:ext cx="2876550" cy="1099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40"/>
              </a:lnSpc>
              <a:spcBef>
                <a:spcPct val="0"/>
              </a:spcBef>
            </a:pPr>
            <a:r>
              <a:rPr lang="en-US" sz="2100" u="none" strike="noStrike">
                <a:solidFill>
                  <a:srgbClr val="333333"/>
                </a:solidFill>
                <a:latin typeface="TT Fors"/>
                <a:ea typeface="TT Fors"/>
                <a:cs typeface="TT Fors"/>
                <a:sym typeface="TT Fors"/>
              </a:rPr>
              <a:t>Configure current tools and establish the project framework.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676775" y="3724275"/>
            <a:ext cx="2876550" cy="552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839"/>
              </a:lnSpc>
              <a:spcBef>
                <a:spcPct val="0"/>
              </a:spcBef>
            </a:pPr>
            <a:r>
              <a:rPr lang="en-US" sz="3199" u="none" strike="noStrike" spc="-95">
                <a:solidFill>
                  <a:srgbClr val="B34700"/>
                </a:solidFill>
                <a:latin typeface="ITC Avant Garde Gothic"/>
                <a:ea typeface="ITC Avant Garde Gothic"/>
                <a:cs typeface="ITC Avant Garde Gothic"/>
                <a:sym typeface="ITC Avant Garde Gothic"/>
              </a:rPr>
              <a:t>MVP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676775" y="5722056"/>
            <a:ext cx="2876550" cy="1470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40"/>
              </a:lnSpc>
              <a:spcBef>
                <a:spcPct val="0"/>
              </a:spcBef>
            </a:pPr>
            <a:r>
              <a:rPr lang="en-US" sz="2100" u="none" strike="noStrike">
                <a:solidFill>
                  <a:srgbClr val="333333"/>
                </a:solidFill>
                <a:latin typeface="TT Fors"/>
                <a:ea typeface="TT Fors"/>
                <a:cs typeface="TT Fors"/>
                <a:sym typeface="TT Fors"/>
              </a:rPr>
              <a:t>Develop a minimal viable product to showcase key functionalities.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991600" y="3724275"/>
            <a:ext cx="2876550" cy="552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839"/>
              </a:lnSpc>
              <a:spcBef>
                <a:spcPct val="0"/>
              </a:spcBef>
            </a:pPr>
            <a:r>
              <a:rPr lang="en-US" sz="3199" u="none" strike="noStrike" spc="-95">
                <a:solidFill>
                  <a:srgbClr val="B34700"/>
                </a:solidFill>
                <a:latin typeface="ITC Avant Garde Gothic"/>
                <a:ea typeface="ITC Avant Garde Gothic"/>
                <a:cs typeface="ITC Avant Garde Gothic"/>
                <a:sym typeface="ITC Avant Garde Gothic"/>
              </a:rPr>
              <a:t>Pilot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3306425" y="3724275"/>
            <a:ext cx="2876550" cy="552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839"/>
              </a:lnSpc>
              <a:spcBef>
                <a:spcPct val="0"/>
              </a:spcBef>
            </a:pPr>
            <a:r>
              <a:rPr lang="en-US" sz="3199" u="none" strike="noStrike" spc="-95">
                <a:solidFill>
                  <a:srgbClr val="B34700"/>
                </a:solidFill>
                <a:latin typeface="ITC Avant Garde Gothic"/>
                <a:ea typeface="ITC Avant Garde Gothic"/>
                <a:cs typeface="ITC Avant Garde Gothic"/>
                <a:sym typeface="ITC Avant Garde Gothic"/>
              </a:rPr>
              <a:t>Improve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8991600" y="5722056"/>
            <a:ext cx="2876550" cy="1099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40"/>
              </a:lnSpc>
              <a:spcBef>
                <a:spcPct val="0"/>
              </a:spcBef>
            </a:pPr>
            <a:r>
              <a:rPr lang="en-US" sz="2100" u="none" strike="noStrike">
                <a:solidFill>
                  <a:srgbClr val="333333"/>
                </a:solidFill>
                <a:latin typeface="TT Fors"/>
                <a:ea typeface="TT Fors"/>
                <a:cs typeface="TT Fors"/>
                <a:sym typeface="TT Fors"/>
              </a:rPr>
              <a:t>Conduct testing and gather feedback to refine the solution.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3306425" y="5722056"/>
            <a:ext cx="2876550" cy="1470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40"/>
              </a:lnSpc>
              <a:spcBef>
                <a:spcPct val="0"/>
              </a:spcBef>
            </a:pPr>
            <a:r>
              <a:rPr lang="en-US" sz="2100" u="none" strike="noStrike">
                <a:solidFill>
                  <a:srgbClr val="333333"/>
                </a:solidFill>
                <a:latin typeface="TT Fors"/>
                <a:ea typeface="TT Fors"/>
                <a:cs typeface="TT Fors"/>
                <a:sym typeface="TT Fors"/>
              </a:rPr>
              <a:t>Implement enhancements based on pilot insights and prepare for scaling.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15430959" y="752281"/>
            <a:ext cx="2190291" cy="809819"/>
            <a:chOff x="0" y="0"/>
            <a:chExt cx="2920388" cy="1079758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079758" cy="1079758"/>
            </a:xfrm>
            <a:custGeom>
              <a:avLst/>
              <a:gdLst/>
              <a:ahLst/>
              <a:cxnLst/>
              <a:rect l="l" t="t" r="r" b="b"/>
              <a:pathLst>
                <a:path w="1079758" h="1079758">
                  <a:moveTo>
                    <a:pt x="0" y="0"/>
                  </a:moveTo>
                  <a:lnTo>
                    <a:pt x="1079758" y="0"/>
                  </a:lnTo>
                  <a:lnTo>
                    <a:pt x="1079758" y="1079758"/>
                  </a:lnTo>
                  <a:lnTo>
                    <a:pt x="0" y="10797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920315" y="0"/>
              <a:ext cx="1079758" cy="1079758"/>
            </a:xfrm>
            <a:custGeom>
              <a:avLst/>
              <a:gdLst/>
              <a:ahLst/>
              <a:cxnLst/>
              <a:rect l="l" t="t" r="r" b="b"/>
              <a:pathLst>
                <a:path w="1079758" h="1079758">
                  <a:moveTo>
                    <a:pt x="0" y="0"/>
                  </a:moveTo>
                  <a:lnTo>
                    <a:pt x="1079758" y="0"/>
                  </a:lnTo>
                  <a:lnTo>
                    <a:pt x="1079758" y="1079758"/>
                  </a:lnTo>
                  <a:lnTo>
                    <a:pt x="0" y="10797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1840630" y="0"/>
              <a:ext cx="1079758" cy="1079758"/>
            </a:xfrm>
            <a:custGeom>
              <a:avLst/>
              <a:gdLst/>
              <a:ahLst/>
              <a:cxnLst/>
              <a:rect l="l" t="t" r="r" b="b"/>
              <a:pathLst>
                <a:path w="1079758" h="1079758">
                  <a:moveTo>
                    <a:pt x="0" y="0"/>
                  </a:moveTo>
                  <a:lnTo>
                    <a:pt x="1079758" y="0"/>
                  </a:lnTo>
                  <a:lnTo>
                    <a:pt x="1079758" y="1079758"/>
                  </a:lnTo>
                  <a:lnTo>
                    <a:pt x="0" y="10797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66750" y="7829550"/>
            <a:ext cx="6886575" cy="1419225"/>
            <a:chOff x="0" y="0"/>
            <a:chExt cx="9182100" cy="1892300"/>
          </a:xfrm>
        </p:grpSpPr>
        <p:sp>
          <p:nvSpPr>
            <p:cNvPr id="3" name="TextBox 3"/>
            <p:cNvSpPr txBox="1"/>
            <p:nvPr/>
          </p:nvSpPr>
          <p:spPr>
            <a:xfrm>
              <a:off x="0" y="934720"/>
              <a:ext cx="9182100" cy="9575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940"/>
                </a:lnSpc>
              </a:pPr>
              <a:r>
                <a:rPr lang="en-US" sz="2100">
                  <a:solidFill>
                    <a:srgbClr val="333333"/>
                  </a:solidFill>
                  <a:latin typeface="TT Fors"/>
                  <a:ea typeface="TT Fors"/>
                  <a:cs typeface="TT Fors"/>
                  <a:sym typeface="TT Fors"/>
                </a:rPr>
                <a:t>The proof of concept will be completed within </a:t>
              </a:r>
              <a:r>
                <a:rPr lang="en-US" sz="2100" b="1">
                  <a:solidFill>
                    <a:srgbClr val="333333"/>
                  </a:solidFill>
                  <a:latin typeface="TT Fors Bold"/>
                  <a:ea typeface="TT Fors Bold"/>
                  <a:cs typeface="TT Fors Bold"/>
                  <a:sym typeface="TT Fors Bold"/>
                </a:rPr>
                <a:t>six to eight weeks</a:t>
              </a:r>
              <a:r>
                <a:rPr lang="en-US" sz="2100">
                  <a:solidFill>
                    <a:srgbClr val="333333"/>
                  </a:solidFill>
                  <a:latin typeface="TT Fors"/>
                  <a:ea typeface="TT Fors"/>
                  <a:cs typeface="TT Fors"/>
                  <a:sym typeface="TT Fors"/>
                </a:rPr>
                <a:t>.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104775"/>
              <a:ext cx="9182100" cy="6263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40"/>
                </a:lnSpc>
                <a:spcBef>
                  <a:spcPct val="0"/>
                </a:spcBef>
              </a:pPr>
              <a:r>
                <a:rPr lang="en-US" sz="2600" u="none" strike="noStrike" spc="-78">
                  <a:solidFill>
                    <a:srgbClr val="4D4D4D"/>
                  </a:solidFill>
                  <a:latin typeface="ITC Avant Garde Gothic"/>
                  <a:ea typeface="ITC Avant Garde Gothic"/>
                  <a:cs typeface="ITC Avant Garde Gothic"/>
                  <a:sym typeface="ITC Avant Garde Gothic"/>
                </a:rPr>
                <a:t>6-8 week POC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296400" y="7829550"/>
            <a:ext cx="6886575" cy="1419225"/>
            <a:chOff x="0" y="0"/>
            <a:chExt cx="9182100" cy="1892300"/>
          </a:xfrm>
        </p:grpSpPr>
        <p:sp>
          <p:nvSpPr>
            <p:cNvPr id="6" name="TextBox 6"/>
            <p:cNvSpPr txBox="1"/>
            <p:nvPr/>
          </p:nvSpPr>
          <p:spPr>
            <a:xfrm>
              <a:off x="0" y="934720"/>
              <a:ext cx="9182100" cy="9575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940"/>
                </a:lnSpc>
              </a:pPr>
              <a:r>
                <a:rPr lang="en-US" sz="2100">
                  <a:solidFill>
                    <a:srgbClr val="333333"/>
                  </a:solidFill>
                  <a:latin typeface="TT Fors"/>
                  <a:ea typeface="TT Fors"/>
                  <a:cs typeface="TT Fors"/>
                  <a:sym typeface="TT Fors"/>
                </a:rPr>
                <a:t>This approach ensures </a:t>
              </a:r>
              <a:r>
                <a:rPr lang="en-US" sz="2100" b="1">
                  <a:solidFill>
                    <a:srgbClr val="333333"/>
                  </a:solidFill>
                  <a:latin typeface="TT Fors Bold"/>
                  <a:ea typeface="TT Fors Bold"/>
                  <a:cs typeface="TT Fors Bold"/>
                  <a:sym typeface="TT Fors Bold"/>
                </a:rPr>
                <a:t>cost-effective</a:t>
              </a:r>
              <a:r>
                <a:rPr lang="en-US" sz="2100">
                  <a:solidFill>
                    <a:srgbClr val="333333"/>
                  </a:solidFill>
                  <a:latin typeface="TT Fors"/>
                  <a:ea typeface="TT Fors"/>
                  <a:cs typeface="TT Fors"/>
                  <a:sym typeface="TT Fors"/>
                </a:rPr>
                <a:t> solutions with minimal infrastructure overhead.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104775"/>
              <a:ext cx="9182100" cy="6263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40"/>
                </a:lnSpc>
                <a:spcBef>
                  <a:spcPct val="0"/>
                </a:spcBef>
              </a:pPr>
              <a:r>
                <a:rPr lang="en-US" sz="2600" u="none" strike="noStrike" spc="-78">
                  <a:solidFill>
                    <a:srgbClr val="4D4D4D"/>
                  </a:solidFill>
                  <a:latin typeface="ITC Avant Garde Gothic"/>
                  <a:ea typeface="ITC Avant Garde Gothic"/>
                  <a:cs typeface="ITC Avant Garde Gothic"/>
                  <a:sym typeface="ITC Avant Garde Gothic"/>
                </a:rPr>
                <a:t>Serverless, low cost</a:t>
              </a: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666750" y="657225"/>
            <a:ext cx="14077950" cy="12223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000"/>
              </a:lnSpc>
              <a:spcBef>
                <a:spcPct val="0"/>
              </a:spcBef>
            </a:pPr>
            <a:r>
              <a:rPr lang="en-US" sz="8000" u="none" strike="noStrike" spc="-240">
                <a:solidFill>
                  <a:srgbClr val="333333"/>
                </a:solidFill>
                <a:latin typeface="ITC Avant Garde Gothic"/>
                <a:ea typeface="ITC Avant Garde Gothic"/>
                <a:cs typeface="ITC Avant Garde Gothic"/>
                <a:sym typeface="ITC Avant Garde Gothic"/>
              </a:rPr>
              <a:t>Feasibility Overview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666750" y="2457450"/>
            <a:ext cx="8324850" cy="4476750"/>
            <a:chOff x="0" y="0"/>
            <a:chExt cx="1869241" cy="100519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869241" cy="1005198"/>
            </a:xfrm>
            <a:custGeom>
              <a:avLst/>
              <a:gdLst/>
              <a:ahLst/>
              <a:cxnLst/>
              <a:rect l="l" t="t" r="r" b="b"/>
              <a:pathLst>
                <a:path w="1869241" h="1005198">
                  <a:moveTo>
                    <a:pt x="0" y="0"/>
                  </a:moveTo>
                  <a:lnTo>
                    <a:pt x="1869241" y="0"/>
                  </a:lnTo>
                  <a:lnTo>
                    <a:pt x="1869241" y="1005198"/>
                  </a:lnTo>
                  <a:lnTo>
                    <a:pt x="0" y="1005198"/>
                  </a:lnTo>
                  <a:close/>
                </a:path>
              </a:pathLst>
            </a:custGeom>
            <a:blipFill>
              <a:blip r:embed="rId3"/>
              <a:stretch>
                <a:fillRect l="-140" r="-140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296400" y="2457450"/>
            <a:ext cx="8324850" cy="4476750"/>
            <a:chOff x="0" y="0"/>
            <a:chExt cx="1869241" cy="100519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869241" cy="1005198"/>
            </a:xfrm>
            <a:custGeom>
              <a:avLst/>
              <a:gdLst/>
              <a:ahLst/>
              <a:cxnLst/>
              <a:rect l="l" t="t" r="r" b="b"/>
              <a:pathLst>
                <a:path w="1869241" h="1005198">
                  <a:moveTo>
                    <a:pt x="0" y="0"/>
                  </a:moveTo>
                  <a:lnTo>
                    <a:pt x="1869241" y="0"/>
                  </a:lnTo>
                  <a:lnTo>
                    <a:pt x="1869241" y="1005198"/>
                  </a:lnTo>
                  <a:lnTo>
                    <a:pt x="0" y="1005198"/>
                  </a:lnTo>
                  <a:close/>
                </a:path>
              </a:pathLst>
            </a:custGeom>
            <a:blipFill>
              <a:blip r:embed="rId4"/>
              <a:stretch>
                <a:fillRect l="-140" r="-140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5430959" y="752281"/>
            <a:ext cx="2190291" cy="809819"/>
            <a:chOff x="0" y="0"/>
            <a:chExt cx="2920388" cy="1079758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079758" cy="1079758"/>
            </a:xfrm>
            <a:custGeom>
              <a:avLst/>
              <a:gdLst/>
              <a:ahLst/>
              <a:cxnLst/>
              <a:rect l="l" t="t" r="r" b="b"/>
              <a:pathLst>
                <a:path w="1079758" h="1079758">
                  <a:moveTo>
                    <a:pt x="0" y="0"/>
                  </a:moveTo>
                  <a:lnTo>
                    <a:pt x="1079758" y="0"/>
                  </a:lnTo>
                  <a:lnTo>
                    <a:pt x="1079758" y="1079758"/>
                  </a:lnTo>
                  <a:lnTo>
                    <a:pt x="0" y="10797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920315" y="0"/>
              <a:ext cx="1079758" cy="1079758"/>
            </a:xfrm>
            <a:custGeom>
              <a:avLst/>
              <a:gdLst/>
              <a:ahLst/>
              <a:cxnLst/>
              <a:rect l="l" t="t" r="r" b="b"/>
              <a:pathLst>
                <a:path w="1079758" h="1079758">
                  <a:moveTo>
                    <a:pt x="0" y="0"/>
                  </a:moveTo>
                  <a:lnTo>
                    <a:pt x="1079758" y="0"/>
                  </a:lnTo>
                  <a:lnTo>
                    <a:pt x="1079758" y="1079758"/>
                  </a:lnTo>
                  <a:lnTo>
                    <a:pt x="0" y="10797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1840630" y="0"/>
              <a:ext cx="1079758" cy="1079758"/>
            </a:xfrm>
            <a:custGeom>
              <a:avLst/>
              <a:gdLst/>
              <a:ahLst/>
              <a:cxnLst/>
              <a:rect l="l" t="t" r="r" b="b"/>
              <a:pathLst>
                <a:path w="1079758" h="1079758">
                  <a:moveTo>
                    <a:pt x="0" y="0"/>
                  </a:moveTo>
                  <a:lnTo>
                    <a:pt x="1079758" y="0"/>
                  </a:lnTo>
                  <a:lnTo>
                    <a:pt x="1079758" y="1079758"/>
                  </a:lnTo>
                  <a:lnTo>
                    <a:pt x="0" y="10797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</TotalTime>
  <Words>1546</Words>
  <Application>Microsoft Office PowerPoint</Application>
  <PresentationFormat>Custom</PresentationFormat>
  <Paragraphs>120</Paragraphs>
  <Slides>14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ITC Avant Garde Gothic</vt:lpstr>
      <vt:lpstr>Calibri</vt:lpstr>
      <vt:lpstr>TT Fors Bold</vt:lpstr>
      <vt:lpstr>TT Fors</vt:lpstr>
      <vt:lpstr>Arial</vt:lpstr>
      <vt:lpstr>Aptos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- Meetings to Actions Copilot</dc:title>
  <dc:description>Presentation - Meetings to Actions Copilot</dc:description>
  <cp:lastModifiedBy>Nayeem Badshah</cp:lastModifiedBy>
  <cp:revision>11</cp:revision>
  <dcterms:created xsi:type="dcterms:W3CDTF">2006-08-16T00:00:00Z</dcterms:created>
  <dcterms:modified xsi:type="dcterms:W3CDTF">2025-11-14T12:56:36Z</dcterms:modified>
  <dc:identifier>DAG4qb4Y4Ss</dc:identifier>
</cp:coreProperties>
</file>